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43" r:id="rId2"/>
    <p:sldMasterId id="2147483744" r:id="rId3"/>
    <p:sldMasterId id="2147483745" r:id="rId4"/>
    <p:sldMasterId id="2147483746" r:id="rId5"/>
    <p:sldMasterId id="2147483747" r:id="rId6"/>
  </p:sldMasterIdLst>
  <p:notesMasterIdLst>
    <p:notesMasterId r:id="rId27"/>
  </p:notesMasterIdLst>
  <p:sldIdLst>
    <p:sldId id="256" r:id="rId7"/>
    <p:sldId id="302" r:id="rId8"/>
    <p:sldId id="318" r:id="rId9"/>
    <p:sldId id="326" r:id="rId10"/>
    <p:sldId id="325" r:id="rId11"/>
    <p:sldId id="265" r:id="rId12"/>
    <p:sldId id="327" r:id="rId13"/>
    <p:sldId id="328" r:id="rId14"/>
    <p:sldId id="303" r:id="rId15"/>
    <p:sldId id="331" r:id="rId16"/>
    <p:sldId id="329" r:id="rId17"/>
    <p:sldId id="330" r:id="rId18"/>
    <p:sldId id="332" r:id="rId19"/>
    <p:sldId id="334" r:id="rId20"/>
    <p:sldId id="336" r:id="rId21"/>
    <p:sldId id="335" r:id="rId22"/>
    <p:sldId id="312" r:id="rId23"/>
    <p:sldId id="313" r:id="rId24"/>
    <p:sldId id="314" r:id="rId25"/>
    <p:sldId id="315" r:id="rId2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721C"/>
    <a:srgbClr val="123AAA"/>
    <a:srgbClr val="258B25"/>
    <a:srgbClr val="E60838"/>
    <a:srgbClr val="E7070C"/>
    <a:srgbClr val="D30738"/>
    <a:srgbClr val="B60630"/>
    <a:srgbClr val="176B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4" autoAdjust="0"/>
    <p:restoredTop sz="99715" autoAdjust="0"/>
  </p:normalViewPr>
  <p:slideViewPr>
    <p:cSldViewPr>
      <p:cViewPr>
        <p:scale>
          <a:sx n="62" d="100"/>
          <a:sy n="62" d="100"/>
        </p:scale>
        <p:origin x="-3492" y="-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rotY val="160"/>
      <c:perspective val="30"/>
    </c:view3D>
    <c:plotArea>
      <c:layout>
        <c:manualLayout>
          <c:layoutTarget val="inner"/>
          <c:xMode val="edge"/>
          <c:yMode val="edge"/>
          <c:x val="2.500000000000004E-2"/>
          <c:y val="7.8949395497454486E-2"/>
          <c:w val="0.93888888888888988"/>
          <c:h val="0.53018037328667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1996г.</c:v>
                </c:pt>
              </c:strCache>
            </c:strRef>
          </c:tx>
          <c:explosion val="25"/>
          <c:dPt>
            <c:idx val="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80E-43AB-8CD9-266CF4DF0BA0}"/>
              </c:ext>
            </c:extLst>
          </c:dPt>
          <c:dPt>
            <c:idx val="4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0E-43AB-8CD9-266CF4DF0BA0}"/>
              </c:ext>
            </c:extLst>
          </c:dPt>
          <c:dPt>
            <c:idx val="8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80E-43AB-8CD9-266CF4DF0BA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18%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E-43AB-8CD9-266CF4DF0BA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17%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E-43AB-8CD9-266CF4DF0BA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17%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0E-43AB-8CD9-266CF4DF0BA0}"/>
                </c:ext>
              </c:extLst>
            </c:dLbl>
            <c:dLbl>
              <c:idx val="3"/>
              <c:layout>
                <c:manualLayout>
                  <c:x val="-8.2943788276465313E-2"/>
                  <c:y val="-2.402945465150186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9%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0E-43AB-8CD9-266CF4DF0BA0}"/>
                </c:ext>
              </c:extLst>
            </c:dLbl>
            <c:dLbl>
              <c:idx val="4"/>
              <c:layout>
                <c:manualLayout>
                  <c:x val="-7.3932524059492799E-2"/>
                  <c:y val="-1.99953339165937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E-43AB-8CD9-266CF4DF0BA0}"/>
                </c:ext>
              </c:extLst>
            </c:dLbl>
            <c:dLbl>
              <c:idx val="5"/>
              <c:layout>
                <c:manualLayout>
                  <c:x val="1.7595800524934514E-2"/>
                  <c:y val="-3.120574511519404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0E-43AB-8CD9-266CF4DF0BA0}"/>
                </c:ext>
              </c:extLst>
            </c:dLbl>
            <c:dLbl>
              <c:idx val="6"/>
              <c:layout>
                <c:manualLayout>
                  <c:x val="2.9388779527559122E-2"/>
                  <c:y val="-7.120297462817159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0E-43AB-8CD9-266CF4DF0BA0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/>
                      <a:t>18%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0E-43AB-8CD9-266CF4DF0BA0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dirty="0"/>
                      <a:t>14</a:t>
                    </a:r>
                    <a:r>
                      <a:rPr lang="en-US" b="1" baseline="0" dirty="0"/>
                      <a:t>%</a:t>
                    </a:r>
                    <a:endParaRPr lang="en-US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0E-43AB-8CD9-266CF4DF0B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прибыль - 30 268 т.р.</c:v>
                </c:pt>
                <c:pt idx="1">
                  <c:v>НДС - 28 519 т.р.</c:v>
                </c:pt>
                <c:pt idx="2">
                  <c:v>НДФЛ - 28 519 т.р.</c:v>
                </c:pt>
                <c:pt idx="3">
                  <c:v>Налог на имущество предприятий - 14 831 т.р.</c:v>
                </c:pt>
                <c:pt idx="4">
                  <c:v>Налог на имущество физических лиц - 246 т.р.</c:v>
                </c:pt>
                <c:pt idx="5">
                  <c:v>Земельный налог - 5 888 т.р.</c:v>
                </c:pt>
                <c:pt idx="6">
                  <c:v>Доходы от использования имущества - 4 152 т.р.</c:v>
                </c:pt>
                <c:pt idx="7">
                  <c:v>Местные налоги и сборы - 30 364 т.р.</c:v>
                </c:pt>
                <c:pt idx="8">
                  <c:v>Прочие - 22 970 т.р.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30268</c:v>
                </c:pt>
                <c:pt idx="1">
                  <c:v>28519</c:v>
                </c:pt>
                <c:pt idx="2">
                  <c:v>28519</c:v>
                </c:pt>
                <c:pt idx="3">
                  <c:v>14831</c:v>
                </c:pt>
                <c:pt idx="4">
                  <c:v>246</c:v>
                </c:pt>
                <c:pt idx="5">
                  <c:v>5888</c:v>
                </c:pt>
                <c:pt idx="6">
                  <c:v>4152</c:v>
                </c:pt>
                <c:pt idx="7">
                  <c:v>30364</c:v>
                </c:pt>
                <c:pt idx="8">
                  <c:v>22970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80E-43AB-8CD9-266CF4DF0BA0}"/>
            </c:ext>
          </c:extLst>
        </c:ser>
      </c:pie3DChart>
    </c:plotArea>
    <c:legend>
      <c:legendPos val="b"/>
      <c:layout>
        <c:manualLayout>
          <c:xMode val="edge"/>
          <c:yMode val="edge"/>
          <c:x val="0"/>
          <c:y val="0.54286555847185769"/>
          <c:w val="1"/>
          <c:h val="0.4460233304170311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rotY val="160"/>
      <c:perspective val="30"/>
    </c:view3D>
    <c:plotArea>
      <c:layout>
        <c:manualLayout>
          <c:layoutTarget val="inner"/>
          <c:xMode val="edge"/>
          <c:yMode val="edge"/>
          <c:x val="1.6666666666666698E-2"/>
          <c:y val="7.9110427114174098E-2"/>
          <c:w val="0.93888888888888988"/>
          <c:h val="0.53018037328667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</c:v>
                </c:pt>
              </c:strCache>
            </c:strRef>
          </c:tx>
          <c:explosion val="25"/>
          <c:dPt>
            <c:idx val="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C8A-4640-B028-79A752EEEB22}"/>
              </c:ext>
            </c:extLst>
          </c:dPt>
          <c:dPt>
            <c:idx val="4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8A-4640-B028-79A752EEEB22}"/>
              </c:ext>
            </c:extLst>
          </c:dPt>
          <c:dPt>
            <c:idx val="8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C8A-4640-B028-79A752EEEB22}"/>
              </c:ext>
            </c:extLst>
          </c:dPt>
          <c:dLbls>
            <c:dLbl>
              <c:idx val="0"/>
              <c:layout>
                <c:manualLayout>
                  <c:x val="9.9018372703412391E-2"/>
                  <c:y val="-5.376490651924468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8A-4640-B028-79A752EEEB22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8A-4640-B028-79A752EEEB2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63%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8A-4640-B028-79A752EEEB22}"/>
                </c:ext>
              </c:extLst>
            </c:dLbl>
            <c:dLbl>
              <c:idx val="3"/>
              <c:layout>
                <c:manualLayout>
                  <c:x val="8.2294838145232238E-2"/>
                  <c:y val="-5.767499508663378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8A-4640-B028-79A752EEEB22}"/>
                </c:ext>
              </c:extLst>
            </c:dLbl>
            <c:dLbl>
              <c:idx val="4"/>
              <c:layout>
                <c:manualLayout>
                  <c:x val="8.8697725284339737E-2"/>
                  <c:y val="-8.900959215890154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8A-4640-B028-79A752EEEB2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11%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8A-4640-B028-79A752EEEB2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/>
                      <a:t>4%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8A-4640-B028-79A752EEEB22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8A-4640-B028-79A752EEEB2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dirty="0"/>
                      <a:t>20%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8A-4640-B028-79A752EEEB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прибыль - 0 т.р.</c:v>
                </c:pt>
                <c:pt idx="1">
                  <c:v>НДС - 0 т.р.</c:v>
                </c:pt>
                <c:pt idx="2">
                  <c:v>НДФЛ - 3 811 875 т.р.</c:v>
                </c:pt>
                <c:pt idx="3">
                  <c:v>Налог на имущество предприятий - 0 т.р.</c:v>
                </c:pt>
                <c:pt idx="4">
                  <c:v>Налог на имущество физических лиц - 116 940 т.р.</c:v>
                </c:pt>
                <c:pt idx="5">
                  <c:v>Земельный налог - 656 193 т.р.</c:v>
                </c:pt>
                <c:pt idx="6">
                  <c:v>Доходы от использования имущества - 211 290 т.р.</c:v>
                </c:pt>
                <c:pt idx="7">
                  <c:v>Местные налоги и сборы - 0 т.р.</c:v>
                </c:pt>
                <c:pt idx="8">
                  <c:v>Прочие - 1 228 774 т.р.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3811875</c:v>
                </c:pt>
                <c:pt idx="3">
                  <c:v>0</c:v>
                </c:pt>
                <c:pt idx="4">
                  <c:v>116940</c:v>
                </c:pt>
                <c:pt idx="5">
                  <c:v>656193</c:v>
                </c:pt>
                <c:pt idx="6">
                  <c:v>211290</c:v>
                </c:pt>
                <c:pt idx="7">
                  <c:v>0</c:v>
                </c:pt>
                <c:pt idx="8">
                  <c:v>1228774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C8A-4640-B028-79A752EEEB22}"/>
            </c:ext>
          </c:extLst>
        </c:ser>
      </c:pie3DChart>
      <c:spPr>
        <a:noFill/>
        <a:ln w="25413">
          <a:noFill/>
        </a:ln>
      </c:spPr>
    </c:plotArea>
    <c:legend>
      <c:legendPos val="b"/>
      <c:layout>
        <c:manualLayout>
          <c:xMode val="edge"/>
          <c:yMode val="edge"/>
          <c:x val="0"/>
          <c:y val="0.54286555847185769"/>
          <c:w val="0.97575306211723534"/>
          <c:h val="0.4571343663025494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5"/>
  <c:chart>
    <c:plotArea>
      <c:layout>
        <c:manualLayout>
          <c:layoutTarget val="inner"/>
          <c:xMode val="edge"/>
          <c:yMode val="edge"/>
          <c:x val="4.2828060256679304E-2"/>
          <c:y val="0.10107503226403698"/>
          <c:w val="0.94866786920794732"/>
          <c:h val="0.883018933680387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ксо мр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Лист1!$A$3:$A$15</c:f>
              <c:numCache>
                <c:formatCode>General</c:formatCod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40</c:v>
                </c:pt>
                <c:pt idx="1">
                  <c:v>30</c:v>
                </c:pt>
                <c:pt idx="2">
                  <c:v>38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64-49B4-A02C-F6D595C01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ксп го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Лист1!$A$3:$A$15</c:f>
              <c:numCache>
                <c:formatCode>General</c:formatCod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4">
                  <c:v>65</c:v>
                </c:pt>
                <c:pt idx="5">
                  <c:v>60</c:v>
                </c:pt>
                <c:pt idx="6">
                  <c:v>60</c:v>
                </c:pt>
                <c:pt idx="7">
                  <c:v>15</c:v>
                </c:pt>
                <c:pt idx="8">
                  <c:v>23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64-49B4-A02C-F6D595C0152C}"/>
            </c:ext>
          </c:extLst>
        </c:ser>
        <c:marker val="1"/>
        <c:axId val="157117824"/>
        <c:axId val="157123712"/>
      </c:lineChart>
      <c:catAx>
        <c:axId val="157117824"/>
        <c:scaling>
          <c:orientation val="minMax"/>
        </c:scaling>
        <c:axPos val="t"/>
        <c:numFmt formatCode="General" sourceLinked="1"/>
        <c:tickLblPos val="nextTo"/>
        <c:crossAx val="157123712"/>
        <c:crosses val="autoZero"/>
        <c:auto val="1"/>
        <c:lblAlgn val="ctr"/>
        <c:lblOffset val="100"/>
      </c:catAx>
      <c:valAx>
        <c:axId val="157123712"/>
        <c:scaling>
          <c:orientation val="maxMin"/>
          <c:max val="65"/>
          <c:min val="1"/>
        </c:scaling>
        <c:axPos val="l"/>
        <c:majorGridlines/>
        <c:numFmt formatCode="General" sourceLinked="1"/>
        <c:tickLblPos val="nextTo"/>
        <c:crossAx val="157117824"/>
        <c:crosses val="autoZero"/>
        <c:crossBetween val="between"/>
        <c:majorUnit val="5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2014</c:v>
                </c:pt>
                <c:pt idx="2">
                  <c:v>2017</c:v>
                </c:pt>
                <c:pt idx="3">
                  <c:v>2020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1052</c:v>
                </c:pt>
                <c:pt idx="1">
                  <c:v>1682</c:v>
                </c:pt>
                <c:pt idx="2">
                  <c:v>1976</c:v>
                </c:pt>
                <c:pt idx="3">
                  <c:v>1906</c:v>
                </c:pt>
                <c:pt idx="4">
                  <c:v>2940</c:v>
                </c:pt>
                <c:pt idx="5">
                  <c:v>3812</c:v>
                </c:pt>
                <c:pt idx="6">
                  <c:v>3858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49-4D5D-BA04-CF0BB812D0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2014</c:v>
                </c:pt>
                <c:pt idx="2">
                  <c:v>2017</c:v>
                </c:pt>
                <c:pt idx="3">
                  <c:v>2020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1658</c:v>
                </c:pt>
                <c:pt idx="1">
                  <c:v>2574</c:v>
                </c:pt>
                <c:pt idx="2">
                  <c:v>3330</c:v>
                </c:pt>
                <c:pt idx="3">
                  <c:v>3176</c:v>
                </c:pt>
                <c:pt idx="4">
                  <c:v>4522</c:v>
                </c:pt>
                <c:pt idx="5">
                  <c:v>6025</c:v>
                </c:pt>
                <c:pt idx="6">
                  <c:v>5858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49-4D5D-BA04-CF0BB812D0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ДОХОДОВ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2014</c:v>
                </c:pt>
                <c:pt idx="2">
                  <c:v>2017</c:v>
                </c:pt>
                <c:pt idx="3">
                  <c:v>2020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3117</c:v>
                </c:pt>
                <c:pt idx="1">
                  <c:v>4941</c:v>
                </c:pt>
                <c:pt idx="2">
                  <c:v>5976</c:v>
                </c:pt>
                <c:pt idx="3">
                  <c:v>6510</c:v>
                </c:pt>
                <c:pt idx="4">
                  <c:v>8933</c:v>
                </c:pt>
                <c:pt idx="5">
                  <c:v>11405</c:v>
                </c:pt>
                <c:pt idx="6">
                  <c:v>12916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49-4D5D-BA04-CF0BB812D03E}"/>
            </c:ext>
          </c:extLst>
        </c:ser>
        <c:shape val="cylinder"/>
        <c:axId val="157200768"/>
        <c:axId val="157202304"/>
        <c:axId val="0"/>
      </c:bar3DChart>
      <c:catAx>
        <c:axId val="157200768"/>
        <c:scaling>
          <c:orientation val="minMax"/>
        </c:scaling>
        <c:axPos val="b"/>
        <c:numFmt formatCode="General" sourceLinked="1"/>
        <c:tickLblPos val="nextTo"/>
        <c:crossAx val="157202304"/>
        <c:crosses val="autoZero"/>
        <c:auto val="1"/>
        <c:lblAlgn val="ctr"/>
        <c:lblOffset val="100"/>
      </c:catAx>
      <c:valAx>
        <c:axId val="157202304"/>
        <c:scaling>
          <c:orientation val="minMax"/>
        </c:scaling>
        <c:axPos val="l"/>
        <c:majorGridlines/>
        <c:numFmt formatCode="0%" sourceLinked="1"/>
        <c:tickLblPos val="nextTo"/>
        <c:crossAx val="1572007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215636896739258"/>
          <c:y val="5.9266450610142109E-2"/>
          <c:w val="0.56036735313490049"/>
          <c:h val="0.69256457888153"/>
        </c:manualLayout>
      </c:layout>
      <c:area3D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    </c:v>
                </c:pt>
              </c:strCache>
            </c:strRef>
          </c:tx>
          <c:cat>
            <c:numRef>
              <c:f>Лист1!$A$2:$A$14</c:f>
              <c:numCache>
                <c:formatCode>dd/mm/yyyy</c:formatCode>
                <c:ptCount val="13"/>
                <c:pt idx="0">
                  <c:v>40179</c:v>
                </c:pt>
                <c:pt idx="1">
                  <c:v>41640</c:v>
                </c:pt>
                <c:pt idx="2">
                  <c:v>42005</c:v>
                </c:pt>
                <c:pt idx="3">
                  <c:v>42736</c:v>
                </c:pt>
                <c:pt idx="4">
                  <c:v>43831</c:v>
                </c:pt>
                <c:pt idx="5">
                  <c:v>44197</c:v>
                </c:pt>
                <c:pt idx="6">
                  <c:v>44562</c:v>
                </c:pt>
                <c:pt idx="7">
                  <c:v>44927</c:v>
                </c:pt>
                <c:pt idx="8">
                  <c:v>45292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37.1</c:v>
                </c:pt>
                <c:pt idx="1">
                  <c:v>30.4</c:v>
                </c:pt>
                <c:pt idx="2">
                  <c:v>27</c:v>
                </c:pt>
                <c:pt idx="3">
                  <c:v>30.9</c:v>
                </c:pt>
                <c:pt idx="4">
                  <c:v>23.5</c:v>
                </c:pt>
                <c:pt idx="5">
                  <c:v>21.9</c:v>
                </c:pt>
                <c:pt idx="6">
                  <c:v>18.3</c:v>
                </c:pt>
                <c:pt idx="7">
                  <c:v>5</c:v>
                </c:pt>
                <c:pt idx="8">
                  <c:v>0.60000000000000042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25-4295-8888-F710985937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долга</c:v>
                </c:pt>
              </c:strCache>
            </c:strRef>
          </c:tx>
          <c:cat>
            <c:numRef>
              <c:f>Лист1!$A$2:$A$14</c:f>
              <c:numCache>
                <c:formatCode>dd/mm/yyyy</c:formatCode>
                <c:ptCount val="13"/>
                <c:pt idx="0">
                  <c:v>40179</c:v>
                </c:pt>
                <c:pt idx="1">
                  <c:v>41640</c:v>
                </c:pt>
                <c:pt idx="2">
                  <c:v>42005</c:v>
                </c:pt>
                <c:pt idx="3">
                  <c:v>42736</c:v>
                </c:pt>
                <c:pt idx="4">
                  <c:v>43831</c:v>
                </c:pt>
                <c:pt idx="5">
                  <c:v>44197</c:v>
                </c:pt>
                <c:pt idx="6">
                  <c:v>44562</c:v>
                </c:pt>
                <c:pt idx="7">
                  <c:v>44927</c:v>
                </c:pt>
                <c:pt idx="8">
                  <c:v>45292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294</c:v>
                </c:pt>
                <c:pt idx="1">
                  <c:v>307</c:v>
                </c:pt>
                <c:pt idx="2">
                  <c:v>262</c:v>
                </c:pt>
                <c:pt idx="3">
                  <c:v>200</c:v>
                </c:pt>
                <c:pt idx="4">
                  <c:v>318</c:v>
                </c:pt>
                <c:pt idx="5">
                  <c:v>483</c:v>
                </c:pt>
                <c:pt idx="6">
                  <c:v>483</c:v>
                </c:pt>
                <c:pt idx="7">
                  <c:v>583</c:v>
                </c:pt>
                <c:pt idx="8">
                  <c:v>583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25-4295-8888-F710985937AE}"/>
            </c:ext>
          </c:extLst>
        </c:ser>
        <c:axId val="157335552"/>
        <c:axId val="157337088"/>
        <c:axId val="0"/>
      </c:area3DChart>
      <c:dateAx>
        <c:axId val="157335552"/>
        <c:scaling>
          <c:orientation val="minMax"/>
        </c:scaling>
        <c:axPos val="b"/>
        <c:numFmt formatCode="dd/mm/yyyy" sourceLinked="1"/>
        <c:tickLblPos val="nextTo"/>
        <c:crossAx val="157337088"/>
        <c:crosses val="autoZero"/>
        <c:auto val="1"/>
        <c:lblOffset val="100"/>
        <c:baseTimeUnit val="years"/>
      </c:dateAx>
      <c:valAx>
        <c:axId val="157337088"/>
        <c:scaling>
          <c:orientation val="minMax"/>
        </c:scaling>
        <c:axPos val="l"/>
        <c:majorGridlines/>
        <c:numFmt formatCode="General" sourceLinked="1"/>
        <c:tickLblPos val="nextTo"/>
        <c:crossAx val="1573355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411228329952601"/>
          <c:y val="0.33470182607838111"/>
          <c:w val="0.26325205289877074"/>
          <c:h val="0.3733501946003022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и оказанных услуг, млрд.руб.</a:t>
            </a:r>
          </a:p>
        </c:rich>
      </c:tx>
      <c:layout>
        <c:manualLayout>
          <c:xMode val="edge"/>
          <c:yMode val="edge"/>
          <c:x val="0.13770912152823392"/>
          <c:y val="6.8897636015416786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работ и оказанных услуг, млрд.руб.</c:v>
                </c:pt>
              </c:strCache>
            </c:strRef>
          </c:tx>
          <c:dLbls>
            <c:dLbl>
              <c:idx val="0"/>
              <c:layout>
                <c:manualLayout>
                  <c:x val="2.0219529964388147E-3"/>
                  <c:y val="5.649717514124293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BC-4E0C-B3B0-BF6F0B89A862}"/>
                </c:ext>
              </c:extLst>
            </c:dLbl>
            <c:dLbl>
              <c:idx val="1"/>
              <c:layout>
                <c:manualLayout>
                  <c:x val="4.0439059928776399E-3"/>
                  <c:y val="8.474353841363052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9B-4A5B-BA5F-B2C7847664EE}"/>
                </c:ext>
              </c:extLst>
            </c:dLbl>
            <c:dLbl>
              <c:idx val="2"/>
              <c:layout>
                <c:manualLayout>
                  <c:x val="0"/>
                  <c:y val="1.12989901686017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BC-4E0C-B3B0-BF6F0B89A862}"/>
                </c:ext>
              </c:extLst>
            </c:dLbl>
            <c:dLbl>
              <c:idx val="3"/>
              <c:layout>
                <c:manualLayout>
                  <c:x val="0"/>
                  <c:y val="2.82485875706220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BC-4E0C-B3B0-BF6F0B89A862}"/>
                </c:ext>
              </c:extLst>
            </c:dLbl>
            <c:dLbl>
              <c:idx val="4"/>
              <c:layout>
                <c:manualLayout>
                  <c:x val="-2.0219529964388147E-3"/>
                  <c:y val="2.82485875706215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B-4A5B-BA5F-B2C784766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176.6</c:v>
                </c:pt>
                <c:pt idx="1">
                  <c:v>204.3</c:v>
                </c:pt>
                <c:pt idx="2">
                  <c:v>236.7</c:v>
                </c:pt>
                <c:pt idx="3">
                  <c:v>237.6</c:v>
                </c:pt>
                <c:pt idx="4">
                  <c:v>282.7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BC-4E0C-B3B0-BF6F0B89A862}"/>
            </c:ext>
          </c:extLst>
        </c:ser>
        <c:axId val="157671808"/>
        <c:axId val="157673344"/>
      </c:barChart>
      <c:catAx>
        <c:axId val="157671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57673344"/>
        <c:crosses val="autoZero"/>
        <c:auto val="1"/>
        <c:lblAlgn val="ctr"/>
        <c:lblOffset val="100"/>
      </c:catAx>
      <c:valAx>
        <c:axId val="157673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57671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77B50-4D20-432D-8AD6-9850FFF7560A}" type="doc">
      <dgm:prSet loTypeId="urn:microsoft.com/office/officeart/2005/8/layout/h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AB7BDEB-3141-4F91-9E30-5988FF612877}">
      <dgm:prSet phldrT="[Текст]" custT="1"/>
      <dgm:spPr/>
      <dgm:t>
        <a:bodyPr/>
        <a:lstStyle/>
        <a:p>
          <a:r>
            <a:rPr lang="ru-RU" sz="2400" dirty="0"/>
            <a:t>2010 -2014</a:t>
          </a:r>
        </a:p>
        <a:p>
          <a:r>
            <a:rPr lang="ru-RU" sz="2400" dirty="0"/>
            <a:t> </a:t>
          </a:r>
        </a:p>
        <a:p>
          <a:r>
            <a:rPr lang="ru-RU" sz="2400" dirty="0"/>
            <a:t>2 чел.</a:t>
          </a:r>
        </a:p>
      </dgm:t>
    </dgm:pt>
    <dgm:pt modelId="{A6C3622E-3FC5-460B-88EB-709C7AC5F829}" type="parTrans" cxnId="{66A9D937-1D15-41CE-882F-63AB76916A90}">
      <dgm:prSet/>
      <dgm:spPr/>
      <dgm:t>
        <a:bodyPr/>
        <a:lstStyle/>
        <a:p>
          <a:endParaRPr lang="ru-RU"/>
        </a:p>
      </dgm:t>
    </dgm:pt>
    <dgm:pt modelId="{95623FD7-278B-4317-8BE7-D901444283A6}" type="sibTrans" cxnId="{66A9D937-1D15-41CE-882F-63AB76916A90}">
      <dgm:prSet/>
      <dgm:spPr/>
      <dgm:t>
        <a:bodyPr/>
        <a:lstStyle/>
        <a:p>
          <a:endParaRPr lang="ru-RU"/>
        </a:p>
      </dgm:t>
    </dgm:pt>
    <dgm:pt modelId="{3206FC9C-9306-4043-8BB7-2DD103FD99E7}">
      <dgm:prSet phldrT="[Текст]" custT="1"/>
      <dgm:spPr/>
      <dgm:t>
        <a:bodyPr/>
        <a:lstStyle/>
        <a:p>
          <a:r>
            <a:rPr lang="ru-RU" sz="2400" dirty="0"/>
            <a:t>2014 -2018</a:t>
          </a:r>
        </a:p>
        <a:p>
          <a:r>
            <a:rPr lang="ru-RU" sz="2400" dirty="0"/>
            <a:t>3 чел.</a:t>
          </a:r>
        </a:p>
      </dgm:t>
    </dgm:pt>
    <dgm:pt modelId="{A9CF2820-E965-49F8-8603-34D5489684F7}" type="parTrans" cxnId="{CCB04128-D913-4155-A937-F94FD9C0E118}">
      <dgm:prSet/>
      <dgm:spPr/>
      <dgm:t>
        <a:bodyPr/>
        <a:lstStyle/>
        <a:p>
          <a:endParaRPr lang="ru-RU"/>
        </a:p>
      </dgm:t>
    </dgm:pt>
    <dgm:pt modelId="{6FFB7B9A-4D27-4AB9-9B8B-F76B67624286}" type="sibTrans" cxnId="{CCB04128-D913-4155-A937-F94FD9C0E118}">
      <dgm:prSet/>
      <dgm:spPr/>
      <dgm:t>
        <a:bodyPr/>
        <a:lstStyle/>
        <a:p>
          <a:endParaRPr lang="ru-RU"/>
        </a:p>
      </dgm:t>
    </dgm:pt>
    <dgm:pt modelId="{C7C16B44-922F-48D8-95D1-9BC879A6B5B0}">
      <dgm:prSet phldrT="[Текст]" custT="1"/>
      <dgm:spPr/>
      <dgm:t>
        <a:bodyPr/>
        <a:lstStyle/>
        <a:p>
          <a:r>
            <a:rPr lang="ru-RU" sz="2400" dirty="0"/>
            <a:t>2018-2022</a:t>
          </a:r>
        </a:p>
        <a:p>
          <a:r>
            <a:rPr lang="ru-RU" sz="2400" dirty="0"/>
            <a:t>6 чел.</a:t>
          </a:r>
        </a:p>
      </dgm:t>
    </dgm:pt>
    <dgm:pt modelId="{DEE7B025-B21C-4601-9726-778BA62130E8}" type="parTrans" cxnId="{50215F6C-A93E-42E8-9B37-732C99B1ACEF}">
      <dgm:prSet/>
      <dgm:spPr/>
      <dgm:t>
        <a:bodyPr/>
        <a:lstStyle/>
        <a:p>
          <a:endParaRPr lang="ru-RU"/>
        </a:p>
      </dgm:t>
    </dgm:pt>
    <dgm:pt modelId="{A859F507-B6C4-45D0-BA5F-CD249E672A74}" type="sibTrans" cxnId="{50215F6C-A93E-42E8-9B37-732C99B1ACEF}">
      <dgm:prSet/>
      <dgm:spPr/>
      <dgm:t>
        <a:bodyPr/>
        <a:lstStyle/>
        <a:p>
          <a:endParaRPr lang="ru-RU"/>
        </a:p>
      </dgm:t>
    </dgm:pt>
    <dgm:pt modelId="{8277078F-6531-4E56-842E-055EDA6802CA}">
      <dgm:prSet custT="1"/>
      <dgm:spPr/>
      <dgm:t>
        <a:bodyPr/>
        <a:lstStyle/>
        <a:p>
          <a:r>
            <a:rPr lang="ru-RU" sz="2400" dirty="0"/>
            <a:t>2024</a:t>
          </a:r>
        </a:p>
        <a:p>
          <a:r>
            <a:rPr lang="ru-RU" sz="2400" dirty="0"/>
            <a:t>4 чел.</a:t>
          </a:r>
        </a:p>
      </dgm:t>
    </dgm:pt>
    <dgm:pt modelId="{8656119D-EDEF-48FD-9E6C-348C7E96240E}" type="parTrans" cxnId="{8563FE06-FCF5-4481-9A09-BB5374CD414E}">
      <dgm:prSet/>
      <dgm:spPr/>
      <dgm:t>
        <a:bodyPr/>
        <a:lstStyle/>
        <a:p>
          <a:endParaRPr lang="ru-RU"/>
        </a:p>
      </dgm:t>
    </dgm:pt>
    <dgm:pt modelId="{CC3FE481-25EB-4CDB-B308-BA1655D1D16D}" type="sibTrans" cxnId="{8563FE06-FCF5-4481-9A09-BB5374CD414E}">
      <dgm:prSet/>
      <dgm:spPr/>
      <dgm:t>
        <a:bodyPr/>
        <a:lstStyle/>
        <a:p>
          <a:endParaRPr lang="ru-RU"/>
        </a:p>
      </dgm:t>
    </dgm:pt>
    <dgm:pt modelId="{11932C0C-6BB2-417D-99F2-757E869BC1A4}" type="pres">
      <dgm:prSet presAssocID="{D3177B50-4D20-432D-8AD6-9850FFF756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586659-C038-4BA6-B680-28E85F383D51}" type="pres">
      <dgm:prSet presAssocID="{4AB7BDEB-3141-4F91-9E30-5988FF6128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7C224-D396-4C4E-8331-CC78138DCE7A}" type="pres">
      <dgm:prSet presAssocID="{95623FD7-278B-4317-8BE7-D901444283A6}" presName="sibTrans" presStyleCnt="0"/>
      <dgm:spPr/>
    </dgm:pt>
    <dgm:pt modelId="{0D518605-5607-4571-8AEE-1EE5BBF0AAEE}" type="pres">
      <dgm:prSet presAssocID="{3206FC9C-9306-4043-8BB7-2DD103FD99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91697-8FB7-42DB-98E1-AD15B8259056}" type="pres">
      <dgm:prSet presAssocID="{6FFB7B9A-4D27-4AB9-9B8B-F76B67624286}" presName="sibTrans" presStyleCnt="0"/>
      <dgm:spPr/>
    </dgm:pt>
    <dgm:pt modelId="{2CE916CC-5B89-481D-8EBA-7AEB358C9F19}" type="pres">
      <dgm:prSet presAssocID="{C7C16B44-922F-48D8-95D1-9BC879A6B5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37011-EB1C-4B8F-98EF-A7CC16552D76}" type="pres">
      <dgm:prSet presAssocID="{A859F507-B6C4-45D0-BA5F-CD249E672A74}" presName="sibTrans" presStyleCnt="0"/>
      <dgm:spPr/>
    </dgm:pt>
    <dgm:pt modelId="{127C20E9-CA62-4DF7-BA59-BB6A32E86A03}" type="pres">
      <dgm:prSet presAssocID="{8277078F-6531-4E56-842E-055EDA6802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C40146-D48F-4680-995C-077A3B971685}" type="presOf" srcId="{4AB7BDEB-3141-4F91-9E30-5988FF612877}" destId="{13586659-C038-4BA6-B680-28E85F383D51}" srcOrd="0" destOrd="0" presId="urn:microsoft.com/office/officeart/2005/8/layout/hList6"/>
    <dgm:cxn modelId="{63C7DF2F-D0E3-4FFC-AACE-09585848D855}" type="presOf" srcId="{3206FC9C-9306-4043-8BB7-2DD103FD99E7}" destId="{0D518605-5607-4571-8AEE-1EE5BBF0AAEE}" srcOrd="0" destOrd="0" presId="urn:microsoft.com/office/officeart/2005/8/layout/hList6"/>
    <dgm:cxn modelId="{8563FE06-FCF5-4481-9A09-BB5374CD414E}" srcId="{D3177B50-4D20-432D-8AD6-9850FFF7560A}" destId="{8277078F-6531-4E56-842E-055EDA6802CA}" srcOrd="3" destOrd="0" parTransId="{8656119D-EDEF-48FD-9E6C-348C7E96240E}" sibTransId="{CC3FE481-25EB-4CDB-B308-BA1655D1D16D}"/>
    <dgm:cxn modelId="{1C277FF7-BA69-4CF1-B6AD-F7186823E81C}" type="presOf" srcId="{8277078F-6531-4E56-842E-055EDA6802CA}" destId="{127C20E9-CA62-4DF7-BA59-BB6A32E86A03}" srcOrd="0" destOrd="0" presId="urn:microsoft.com/office/officeart/2005/8/layout/hList6"/>
    <dgm:cxn modelId="{CCB04128-D913-4155-A937-F94FD9C0E118}" srcId="{D3177B50-4D20-432D-8AD6-9850FFF7560A}" destId="{3206FC9C-9306-4043-8BB7-2DD103FD99E7}" srcOrd="1" destOrd="0" parTransId="{A9CF2820-E965-49F8-8603-34D5489684F7}" sibTransId="{6FFB7B9A-4D27-4AB9-9B8B-F76B67624286}"/>
    <dgm:cxn modelId="{66A9D937-1D15-41CE-882F-63AB76916A90}" srcId="{D3177B50-4D20-432D-8AD6-9850FFF7560A}" destId="{4AB7BDEB-3141-4F91-9E30-5988FF612877}" srcOrd="0" destOrd="0" parTransId="{A6C3622E-3FC5-460B-88EB-709C7AC5F829}" sibTransId="{95623FD7-278B-4317-8BE7-D901444283A6}"/>
    <dgm:cxn modelId="{EF04D4B5-A53A-44A3-9B2A-B6BB58A2D445}" type="presOf" srcId="{C7C16B44-922F-48D8-95D1-9BC879A6B5B0}" destId="{2CE916CC-5B89-481D-8EBA-7AEB358C9F19}" srcOrd="0" destOrd="0" presId="urn:microsoft.com/office/officeart/2005/8/layout/hList6"/>
    <dgm:cxn modelId="{11967208-2B52-4145-87A9-710ADD329F6A}" type="presOf" srcId="{D3177B50-4D20-432D-8AD6-9850FFF7560A}" destId="{11932C0C-6BB2-417D-99F2-757E869BC1A4}" srcOrd="0" destOrd="0" presId="urn:microsoft.com/office/officeart/2005/8/layout/hList6"/>
    <dgm:cxn modelId="{50215F6C-A93E-42E8-9B37-732C99B1ACEF}" srcId="{D3177B50-4D20-432D-8AD6-9850FFF7560A}" destId="{C7C16B44-922F-48D8-95D1-9BC879A6B5B0}" srcOrd="2" destOrd="0" parTransId="{DEE7B025-B21C-4601-9726-778BA62130E8}" sibTransId="{A859F507-B6C4-45D0-BA5F-CD249E672A74}"/>
    <dgm:cxn modelId="{7624E43E-FD0E-4AC3-B21B-F771293BA7FE}" type="presParOf" srcId="{11932C0C-6BB2-417D-99F2-757E869BC1A4}" destId="{13586659-C038-4BA6-B680-28E85F383D51}" srcOrd="0" destOrd="0" presId="urn:microsoft.com/office/officeart/2005/8/layout/hList6"/>
    <dgm:cxn modelId="{B4CA0BCA-4EC9-4949-8570-19B09F7C6DCF}" type="presParOf" srcId="{11932C0C-6BB2-417D-99F2-757E869BC1A4}" destId="{1457C224-D396-4C4E-8331-CC78138DCE7A}" srcOrd="1" destOrd="0" presId="urn:microsoft.com/office/officeart/2005/8/layout/hList6"/>
    <dgm:cxn modelId="{ECF7326A-DD3D-4CBA-8229-F3070A2A9F93}" type="presParOf" srcId="{11932C0C-6BB2-417D-99F2-757E869BC1A4}" destId="{0D518605-5607-4571-8AEE-1EE5BBF0AAEE}" srcOrd="2" destOrd="0" presId="urn:microsoft.com/office/officeart/2005/8/layout/hList6"/>
    <dgm:cxn modelId="{65817C7A-9A03-4A4A-A57D-E685A6D2EC06}" type="presParOf" srcId="{11932C0C-6BB2-417D-99F2-757E869BC1A4}" destId="{95591697-8FB7-42DB-98E1-AD15B8259056}" srcOrd="3" destOrd="0" presId="urn:microsoft.com/office/officeart/2005/8/layout/hList6"/>
    <dgm:cxn modelId="{B4F7B2A7-B994-4881-85D5-F4780EBE5DBA}" type="presParOf" srcId="{11932C0C-6BB2-417D-99F2-757E869BC1A4}" destId="{2CE916CC-5B89-481D-8EBA-7AEB358C9F19}" srcOrd="4" destOrd="0" presId="urn:microsoft.com/office/officeart/2005/8/layout/hList6"/>
    <dgm:cxn modelId="{D94E4284-793A-4531-A936-2B04E094180F}" type="presParOf" srcId="{11932C0C-6BB2-417D-99F2-757E869BC1A4}" destId="{C9E37011-EB1C-4B8F-98EF-A7CC16552D76}" srcOrd="5" destOrd="0" presId="urn:microsoft.com/office/officeart/2005/8/layout/hList6"/>
    <dgm:cxn modelId="{66BBF28F-BA50-42DB-BE63-9D48C2299631}" type="presParOf" srcId="{11932C0C-6BB2-417D-99F2-757E869BC1A4}" destId="{127C20E9-CA62-4DF7-BA59-BB6A32E86A0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586659-C038-4BA6-B680-28E85F383D51}">
      <dsp:nvSpPr>
        <dsp:cNvPr id="0" name=""/>
        <dsp:cNvSpPr/>
      </dsp:nvSpPr>
      <dsp:spPr>
        <a:xfrm rot="16200000">
          <a:off x="-1309458" y="1310927"/>
          <a:ext cx="4064000" cy="1442144"/>
        </a:xfrm>
        <a:prstGeom prst="flowChartManualOperati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2010 -2014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 чел.</a:t>
          </a:r>
        </a:p>
      </dsp:txBody>
      <dsp:txXfrm rot="16200000">
        <a:off x="-1309458" y="1310927"/>
        <a:ext cx="4064000" cy="1442144"/>
      </dsp:txXfrm>
    </dsp:sp>
    <dsp:sp modelId="{0D518605-5607-4571-8AEE-1EE5BBF0AAEE}">
      <dsp:nvSpPr>
        <dsp:cNvPr id="0" name=""/>
        <dsp:cNvSpPr/>
      </dsp:nvSpPr>
      <dsp:spPr>
        <a:xfrm rot="16200000">
          <a:off x="240847" y="1310927"/>
          <a:ext cx="4064000" cy="1442144"/>
        </a:xfrm>
        <a:prstGeom prst="flowChartManualOperation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2014 -2018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3 чел.</a:t>
          </a:r>
        </a:p>
      </dsp:txBody>
      <dsp:txXfrm rot="16200000">
        <a:off x="240847" y="1310927"/>
        <a:ext cx="4064000" cy="1442144"/>
      </dsp:txXfrm>
    </dsp:sp>
    <dsp:sp modelId="{2CE916CC-5B89-481D-8EBA-7AEB358C9F19}">
      <dsp:nvSpPr>
        <dsp:cNvPr id="0" name=""/>
        <dsp:cNvSpPr/>
      </dsp:nvSpPr>
      <dsp:spPr>
        <a:xfrm rot="16200000">
          <a:off x="1791152" y="1310927"/>
          <a:ext cx="4064000" cy="1442144"/>
        </a:xfrm>
        <a:prstGeom prst="flowChartManualOperation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2018-2022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6 чел.</a:t>
          </a:r>
        </a:p>
      </dsp:txBody>
      <dsp:txXfrm rot="16200000">
        <a:off x="1791152" y="1310927"/>
        <a:ext cx="4064000" cy="1442144"/>
      </dsp:txXfrm>
    </dsp:sp>
    <dsp:sp modelId="{127C20E9-CA62-4DF7-BA59-BB6A32E86A03}">
      <dsp:nvSpPr>
        <dsp:cNvPr id="0" name=""/>
        <dsp:cNvSpPr/>
      </dsp:nvSpPr>
      <dsp:spPr>
        <a:xfrm rot="16200000">
          <a:off x="3341458" y="1310927"/>
          <a:ext cx="4064000" cy="1442144"/>
        </a:xfrm>
        <a:prstGeom prst="flowChartManualOperati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2024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4 чел.</a:t>
          </a:r>
        </a:p>
      </dsp:txBody>
      <dsp:txXfrm rot="16200000">
        <a:off x="3341458" y="1310927"/>
        <a:ext cx="4064000" cy="1442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926A651B-D328-46A1-808C-3C892FFD7397}" type="datetimeFigureOut">
              <a:rPr lang="ru-RU"/>
              <a:pPr>
                <a:defRPr/>
              </a:pPr>
              <a:t>06.09.2024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8" tIns="45199" rIns="90398" bIns="4519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0398" tIns="45199" rIns="90398" bIns="451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wrap="square" lIns="90398" tIns="45199" rIns="90398" bIns="451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B8782FB-68AC-4859-8525-63B4056F5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797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0338"/>
            <a:ext cx="2114550" cy="59658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191250" cy="59658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603D-EE5C-40E7-AA15-43EDFB37D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F229-9855-4315-963E-2336A8E3C7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39FF-4DFE-4A83-A065-8F532B2C58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152900" cy="5049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1076325"/>
            <a:ext cx="4152900" cy="5049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9CCD-D860-4886-97F7-E8781D451F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99BD-466A-49D4-BC5A-E51D1E9857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BD1A-D280-4A3A-9D35-F27BD7FC2B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DABA-4DCD-4835-8351-6215D264FE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2C88-BDFF-48FF-90D4-E6C8FEC542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B41F-1479-4BE2-8FFA-EFF3D8149D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460B-F8FE-43E7-B132-19AD94C306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0338"/>
            <a:ext cx="2114550" cy="59658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191250" cy="59658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E825-F812-42A1-929D-8AF55AE786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76325"/>
            <a:ext cx="4152900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676650"/>
            <a:ext cx="4152900" cy="24495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62500" y="1076325"/>
            <a:ext cx="4152900" cy="5049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D446-CF66-4871-B3FA-A30E222E1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76325"/>
            <a:ext cx="4152900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62500" y="1076325"/>
            <a:ext cx="4152900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676650"/>
            <a:ext cx="8458200" cy="24495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9B6EF-96D6-441F-8E7C-C0B46DD871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76325"/>
            <a:ext cx="4152900" cy="5049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1076325"/>
            <a:ext cx="4152900" cy="5049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6292-5DF5-4D9C-97DD-A8E9A2F077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76325"/>
            <a:ext cx="4152900" cy="5049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62500" y="1076325"/>
            <a:ext cx="4152900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62500" y="3676650"/>
            <a:ext cx="4152900" cy="24495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DE58-9A3A-49EE-A9C2-F0AA4A0C65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458200" cy="50498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3434-3A50-486C-8477-FC59C9AB3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365126"/>
            <a:ext cx="81860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972" y="6492875"/>
            <a:ext cx="20574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501445" y="75790"/>
            <a:ext cx="38723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8928" y="107157"/>
            <a:ext cx="30861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</a:p>
        </p:txBody>
      </p:sp>
    </p:spTree>
    <p:extLst>
      <p:ext uri="{BB962C8B-B14F-4D97-AF65-F5344CB8AC3E}">
        <p14:creationId xmlns="" xmlns:p14="http://schemas.microsoft.com/office/powerpoint/2010/main" val="2533999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1A8E-AAD4-4730-9F45-E9BA8B19E5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068A-DA38-43EE-A895-ED5BFF88F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F57B-0AE7-4860-9551-5F969531BC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152900" cy="5049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1076325"/>
            <a:ext cx="4152900" cy="5049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2B187-E3F9-4A0F-92AC-6ADF1D3F0F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3DD5-A4B1-42BA-9208-ADC4E4DDA6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0C6D-8B56-41B7-98C9-48F7452A81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3A670-845A-4274-A2B7-CB47ED972C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C3C7-012F-4E6C-9DBB-AAEDEB864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B09E-9BA8-4D65-B579-FEB4EE32DD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9D16-F2C1-4537-9AD4-8364ECD127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152900" cy="5049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1076325"/>
            <a:ext cx="4152900" cy="5049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0338"/>
            <a:ext cx="2114550" cy="59658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191250" cy="59658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498A9-CB7A-478F-B416-9CE0C65256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ko-KR" sz="2400" b="1">
                <a:solidFill>
                  <a:schemeClr val="bg1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DC8E-E563-434F-8801-ECE0A84321B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ko-KR" sz="2400" b="1">
                <a:solidFill>
                  <a:schemeClr val="bg1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F565-E7F6-4BD7-86B3-BCBA22A8C8C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ko-KR" sz="2400" b="1">
                <a:solidFill>
                  <a:schemeClr val="bg1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AB56-3212-45FA-8199-921773C02B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ko-KR" sz="2400" b="1">
                <a:solidFill>
                  <a:schemeClr val="bg1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17625"/>
            <a:ext cx="4038600" cy="4953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17625"/>
            <a:ext cx="4038600" cy="4953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9AD3-DB07-448A-B148-F0AF471FA9D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ko-KR" sz="2400" b="1">
                <a:solidFill>
                  <a:schemeClr val="bg1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10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04C0-B61B-4678-91D2-5611B24C961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ko-KR" sz="2400" b="1">
                <a:solidFill>
                  <a:schemeClr val="bg1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C488-DC08-47DB-B918-FE0B09B9750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ko-KR" sz="2400" b="1">
                <a:solidFill>
                  <a:schemeClr val="bg1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1A94-DAF0-4CCB-8638-424443E35B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ko-KR" sz="2400" b="1">
                <a:solidFill>
                  <a:schemeClr val="bg1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3C62-C420-4155-B6D9-10627ACF008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ko-KR" sz="2400" b="1">
                <a:solidFill>
                  <a:schemeClr val="bg1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95D6-ABA2-45BC-A777-1100A3FFA4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ko-KR" sz="2400" b="1">
                <a:solidFill>
                  <a:schemeClr val="bg1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B74E-3EBC-428C-927D-5DB64A6A095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ko-KR" sz="2400" b="1">
                <a:solidFill>
                  <a:schemeClr val="bg1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9075" y="439738"/>
            <a:ext cx="2117725" cy="58308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138" y="439738"/>
            <a:ext cx="6205537" cy="58308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4999-B99A-4777-BDD1-10CBB6D66A0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17625"/>
            <a:ext cx="4038600" cy="4953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17625"/>
            <a:ext cx="4038600" cy="4953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9075" y="439738"/>
            <a:ext cx="2117725" cy="58308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138" y="439738"/>
            <a:ext cx="6205537" cy="58308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47EC-AE81-4AD1-95E6-F794F84189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E649-9013-40D4-9A30-1A8F708391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16AE-577E-43F4-BF6C-394A677D0F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152900" cy="5049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1076325"/>
            <a:ext cx="4152900" cy="5049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A2C0-462A-486C-B877-CF14FCF58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6A0F-0603-4084-BA29-7C58BAAAB4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E6A64-F879-47E0-A3A5-5BC5E04ACF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A3A4-2121-4B0B-8369-1C642582D0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C826-0814-4A1C-988E-8C865BD65C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9675-EF08-4AD5-927A-96D47D0590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B2A2-05B0-46F8-96C9-05C6B3DC07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0338"/>
            <a:ext cx="2114550" cy="59658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191250" cy="59658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C178-3DE2-44B8-9CE9-F712838E68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262626"/>
                </a:solidFill>
                <a:latin typeface="Arial" charset="0"/>
              </a:defRPr>
            </a:lvl1pPr>
          </a:lstStyle>
          <a:p>
            <a:pPr>
              <a:defRPr/>
            </a:pPr>
            <a:fld id="{521DE5CD-BBDF-4D4A-8821-F4F875FBEB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18" r:id="rId16"/>
    <p:sldLayoutId id="2147483889" r:id="rId17"/>
    <p:sldLayoutId id="2147483890" r:id="rId18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262626"/>
                </a:solidFill>
                <a:latin typeface="Arial" charset="0"/>
              </a:defRPr>
            </a:lvl1pPr>
          </a:lstStyle>
          <a:p>
            <a:pPr>
              <a:defRPr/>
            </a:pPr>
            <a:fld id="{DEA9A799-A6B2-4C16-AE50-8D5CC7A5AD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9"/>
          <p:cNvSpPr txBox="1">
            <a:spLocks noChangeArrowheads="1"/>
          </p:cNvSpPr>
          <p:nvPr/>
        </p:nvSpPr>
        <p:spPr bwMode="black">
          <a:xfrm>
            <a:off x="7562850" y="5900738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ko-KR" sz="2400" b="1">
                <a:solidFill>
                  <a:schemeClr val="bg1"/>
                </a:solidFill>
                <a:latin typeface="Verdana" pitchFamily="34" charset="0"/>
                <a:ea typeface="굴림" pitchFamily="34" charset="-127"/>
              </a:rPr>
              <a:t>LOGO</a:t>
            </a:r>
          </a:p>
        </p:txBody>
      </p:sp>
      <p:sp>
        <p:nvSpPr>
          <p:cNvPr id="409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211138" y="43973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/>
              <a:t>Образец заголовка</a:t>
            </a:r>
            <a:endParaRPr lang="en-US" altLang="ko-KR"/>
          </a:p>
        </p:txBody>
      </p:sp>
      <p:sp>
        <p:nvSpPr>
          <p:cNvPr id="410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7625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  <a:endParaRPr lang="en-US" altLang="ko-KR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defRPr>
            </a:lvl1pPr>
          </a:lstStyle>
          <a:p>
            <a:pPr>
              <a:defRPr/>
            </a:pPr>
            <a:fld id="{A63961B3-D47B-43AE-B914-737D6421386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1111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4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60000"/>
        <a:buFont typeface="Wingdings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211138" y="43973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/>
              <a:t>Образец заголовка</a:t>
            </a:r>
            <a:endParaRPr lang="en-US" altLang="ko-KR"/>
          </a:p>
        </p:txBody>
      </p:sp>
      <p:sp>
        <p:nvSpPr>
          <p:cNvPr id="5123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7625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27850" y="6342063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 b="1">
                <a:solidFill>
                  <a:schemeClr val="bg1"/>
                </a:solidFill>
                <a:effectLst/>
                <a:latin typeface="+mn-lt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1111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111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 sz="24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60000"/>
        <a:buFont typeface="Wingdings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262626"/>
                </a:solidFill>
                <a:latin typeface="Arial" charset="0"/>
              </a:defRPr>
            </a:lvl1pPr>
          </a:lstStyle>
          <a:p>
            <a:pPr>
              <a:defRPr/>
            </a:pPr>
            <a:fld id="{DBCAE09E-10E4-4E98-B1BB-6F7C47898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19672" y="404664"/>
            <a:ext cx="4032250" cy="1224136"/>
          </a:xfrm>
          <a:effectLst>
            <a:outerShdw dist="25400" dir="2399979" algn="ctr" rotWithShape="0">
              <a:srgbClr val="595959">
                <a:alpha val="70999"/>
              </a:srgbClr>
            </a:outerShdw>
          </a:effectLst>
        </p:spPr>
        <p:txBody>
          <a:bodyPr wrap="square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ru-RU" altLang="ru-RU" sz="4400" dirty="0"/>
              <a:t>    </a:t>
            </a:r>
            <a:r>
              <a:rPr lang="ru-RU" altLang="ru-RU" sz="8800" i="1" dirty="0">
                <a:solidFill>
                  <a:srgbClr val="E608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85</a:t>
            </a:r>
            <a:r>
              <a:rPr lang="ru-RU" altLang="ru-RU" sz="8000" i="1" dirty="0">
                <a:solidFill>
                  <a:srgbClr val="E608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4000" i="1" dirty="0">
                <a:solidFill>
                  <a:srgbClr val="E6083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лет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6408737" cy="57606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200" b="1" i="1" dirty="0">
                <a:solidFill>
                  <a:srgbClr val="123A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          финансовому управлению</a:t>
            </a:r>
          </a:p>
        </p:txBody>
      </p:sp>
      <p:pic>
        <p:nvPicPr>
          <p:cNvPr id="82947" name="Picture 4" descr="&amp;Gcy;&amp;iecy;&amp;rcy;&amp;bcy; &amp;Scy;&amp;tcy;&amp;ucy;&amp;pcy;&amp;icy;&amp;ncy;&amp;scy;&amp;kcy;&amp;ocy;&amp;gcy;&amp;ocy; &amp;rcy;&amp;acy;&amp;jcy;&amp;o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988" y="333375"/>
            <a:ext cx="12128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3648" y="1772816"/>
            <a:ext cx="3528392" cy="1296144"/>
          </a:xfrm>
          <a:prstGeom prst="rect">
            <a:avLst/>
          </a:prstGeom>
          <a:effectLst>
            <a:outerShdw dist="25400" dir="2399979" algn="ctr" rotWithShape="0">
              <a:srgbClr val="595959">
                <a:alpha val="70999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DD7E0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lang="ru-RU" altLang="ru-RU" sz="8800" b="1" i="1" dirty="0">
                <a:solidFill>
                  <a:srgbClr val="E608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kumimoji="0" lang="ru-RU" altLang="ru-RU" sz="8800" b="1" i="1" u="none" strike="noStrike" kern="1200" cap="none" spc="0" normalizeH="0" baseline="0" noProof="0" dirty="0">
                <a:ln>
                  <a:noFill/>
                </a:ln>
                <a:solidFill>
                  <a:srgbClr val="E608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ru-RU" altLang="ru-RU" sz="8000" b="1" i="1" u="none" strike="noStrike" kern="1200" cap="none" spc="0" normalizeH="0" baseline="0" noProof="0" dirty="0">
                <a:ln>
                  <a:noFill/>
                </a:ln>
                <a:solidFill>
                  <a:srgbClr val="E608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E608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лет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1187624" y="2996952"/>
            <a:ext cx="64087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23A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контрольно-счетной</a:t>
            </a:r>
            <a:r>
              <a:rPr kumimoji="0" lang="ru-RU" altLang="ru-RU" sz="2200" b="1" i="1" u="none" strike="noStrike" kern="1200" cap="none" spc="0" normalizeH="0" noProof="0" dirty="0">
                <a:ln>
                  <a:noFill/>
                </a:ln>
                <a:solidFill>
                  <a:srgbClr val="123A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палате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altLang="ru-RU" sz="2200" b="1" i="1" u="none" strike="noStrike" kern="1200" cap="none" spc="0" normalizeH="0" baseline="0" noProof="0" dirty="0">
              <a:ln>
                <a:noFill/>
              </a:ln>
              <a:solidFill>
                <a:srgbClr val="123AA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259632" y="3789040"/>
            <a:ext cx="64087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23A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в городском</a:t>
            </a:r>
            <a:r>
              <a:rPr kumimoji="0" lang="ru-RU" altLang="ru-RU" sz="2200" b="1" i="1" u="none" strike="noStrike" kern="1200" cap="none" spc="0" normalizeH="0" noProof="0" dirty="0">
                <a:ln>
                  <a:noFill/>
                </a:ln>
                <a:solidFill>
                  <a:srgbClr val="123A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округе Ступино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altLang="ru-RU" sz="2200" b="1" i="1" u="none" strike="noStrike" kern="1200" cap="none" spc="0" normalizeH="0" baseline="0" noProof="0" dirty="0">
              <a:ln>
                <a:noFill/>
              </a:ln>
              <a:solidFill>
                <a:srgbClr val="123AA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3203848" y="6093296"/>
            <a:ext cx="28803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23A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2024 год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3235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Трансформация управления финансами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458200" cy="5361459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1998 г. принят Бюджетный кодекс РФ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2000-е г.г. реализация бюджетных реформ: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2001г. переход на казначейское исполнение местного бюджета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2006-2008 г.г.окончательно сформированы основы межбюджетных отношений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2007-2010 г. реализация Плана реформирования муниципальных финансов в СМР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2009г.  реализация финансового обеспечения бюджетов поселений по 131-ФЗ и финансирование расходов бюджета по муниципальным целевым программам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2010-2011 г.г.внедрение новых организационно-правовых форм муниципальных учреждений и их финансового обеспечения на основе муниципального задания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2013г. внедрение  новых форм закупочной деятельности по 44-ФЗ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2014г. переход на трехлетний бюджет на муниципальном уровне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2017г.Преобразование СМР в городской округ Ступино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2018г. Внедрение форм инициативного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Московской области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2019г. Утверждена Стратегия социально-экономического развития городского округа Ступино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2020г.  Округ-победитель проектов «Территории роста» в Московской области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2023г. Округ- лидер рейтинга оценки деятельности ОМСУ в Московской области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2023г. внедрение ЕНС и единого налогового платежа в РФ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4F229-9855-4315-963E-2336A8E3C75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8" descr="приказ №255 2001 г 1 ст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692150"/>
            <a:ext cx="3671887" cy="5191125"/>
          </a:xfrm>
        </p:spPr>
      </p:pic>
      <p:pic>
        <p:nvPicPr>
          <p:cNvPr id="101380" name="Picture 9" descr="приказ №255 2001 г 3ст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8713" y="692150"/>
            <a:ext cx="3665537" cy="5184775"/>
          </a:xfrm>
        </p:spPr>
      </p:pic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825500" y="6092825"/>
            <a:ext cx="7435850" cy="585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123A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Приказ Министерства финансов Московской области от 10.07.2001 г. №255/</a:t>
            </a:r>
            <a:r>
              <a:rPr lang="ru-RU" altLang="ru-RU" sz="1600" b="1" dirty="0" err="1">
                <a:solidFill>
                  <a:srgbClr val="123A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лс</a:t>
            </a:r>
            <a:endParaRPr lang="ru-RU" altLang="ru-RU" sz="1600" b="1" dirty="0">
              <a:solidFill>
                <a:srgbClr val="123AAA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srgbClr val="123A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Ф. 537   Оп. 1   Д. 763   </a:t>
            </a:r>
            <a:r>
              <a:rPr lang="ru-RU" altLang="ru-RU" sz="1600" b="1" dirty="0" err="1">
                <a:solidFill>
                  <a:srgbClr val="123A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Лл</a:t>
            </a:r>
            <a:r>
              <a:rPr lang="ru-RU" altLang="ru-RU" sz="1600" b="1" dirty="0">
                <a:solidFill>
                  <a:srgbClr val="123A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 2, 4</a:t>
            </a:r>
          </a:p>
        </p:txBody>
      </p:sp>
    </p:spTree>
    <p:extLst>
      <p:ext uri="{BB962C8B-B14F-4D97-AF65-F5344CB8AC3E}">
        <p14:creationId xmlns="" xmlns:p14="http://schemas.microsoft.com/office/powerpoint/2010/main" val="4223142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13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1379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138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1380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58200" cy="388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Формирование  контрольно-счетной палаты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591872" cy="5976664"/>
          </a:xfrm>
        </p:spPr>
        <p:txBody>
          <a:bodyPr/>
          <a:lstStyle/>
          <a:p>
            <a:pPr algn="ctr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03.12.2009     решение СД СМР о создании КСП</a:t>
            </a:r>
          </a:p>
          <a:p>
            <a:pPr algn="ctr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 2010 года в КСП работали 14 человек</a:t>
            </a:r>
          </a:p>
          <a:p>
            <a:pPr algn="ctr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4F229-9855-4315-963E-2336A8E3C75E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154766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582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Рейтинг оценки деятельности КСП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591872" cy="5976664"/>
          </a:xfrm>
        </p:spPr>
        <p:txBody>
          <a:bodyPr/>
          <a:lstStyle/>
          <a:p>
            <a:pPr algn="ctr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4F229-9855-4315-963E-2336A8E3C75E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27584" y="1556792"/>
          <a:ext cx="7776864" cy="45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4838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Тенденции исполнения бюджета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 налогом по доходам местного бюджета за последние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остается НДФЛ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2022 года в бюджете значительную долю составляют межбюджетные трансферты для реализации задач федерального и областного уровня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2024 году началась реализация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масштабного проекта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модернизации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инфраструктуры ЖКХ (как в городе, так и в сельской территории)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Приоритеты расходования бюджетных средств: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 в рамках проекта «Формирование комфортной городской среды»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Строительство социальных объектов (школы) и реконструкция детских садов, спортивных объектов, Дворца культуры, школы искусств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Капитальный ремонт сельских амбулаторий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Переселение граждан из ветхого фонда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4F229-9855-4315-963E-2336A8E3C75E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48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Тенденции исполнения бюджета</a:t>
            </a:r>
            <a:br>
              <a:rPr lang="ru-RU" sz="2400" dirty="0"/>
            </a:b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налогом по доходам местного бюджета за последние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 остается НДФЛ</a:t>
            </a:r>
            <a:b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4F229-9855-4315-963E-2336A8E3C75E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132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Муниципальный долг </a:t>
            </a:r>
            <a:r>
              <a:rPr lang="ru-RU" sz="2000" b="0" dirty="0">
                <a:solidFill>
                  <a:schemeClr val="tx1"/>
                </a:solidFill>
              </a:rPr>
              <a:t>(млн.руб.)</a:t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Исключены рыночные заимствования, привлечены только бюджетные кредиты с очень низкой процентной ставкой обслуживания кредитов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12776" y="1628800"/>
          <a:ext cx="7679704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4F229-9855-4315-963E-2336A8E3C75E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2F6D5DB5-674D-0391-977E-9BFB2F63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423112" cy="509343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/>
              <a:t>Промышленные локации и площадки </a:t>
            </a:r>
          </a:p>
        </p:txBody>
      </p:sp>
      <p:sp>
        <p:nvSpPr>
          <p:cNvPr id="36" name="Номер слайда 35">
            <a:extLst>
              <a:ext uri="{FF2B5EF4-FFF2-40B4-BE49-F238E27FC236}">
                <a16:creationId xmlns="" xmlns:a16="http://schemas.microsoft.com/office/drawing/2014/main" id="{B2328755-8D44-1763-A165-2B0342E39D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607628" y="6492875"/>
            <a:ext cx="2057400" cy="228600"/>
          </a:xfrm>
          <a:prstGeom prst="rect">
            <a:avLst/>
          </a:prstGeom>
        </p:spPr>
        <p:txBody>
          <a:bodyPr/>
          <a:lstStyle/>
          <a:p>
            <a:fld id="{E7893421-D54F-4996-98AB-A05A83C75EA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D1061B85-3819-3C1A-E28C-8B40A42D86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extLst>
              <a:ext uri="{FF2B5EF4-FFF2-40B4-BE49-F238E27FC236}">
                <a16:creationId xmlns="" xmlns:a16="http://schemas.microsoft.com/office/drawing/2014/main" id="{0089B9D9-B6FE-2E66-A8A5-4D9A5CB742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1130462" cy="1507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>
            <a:extLst>
              <a:ext uri="{FF2B5EF4-FFF2-40B4-BE49-F238E27FC236}">
                <a16:creationId xmlns="" xmlns:a16="http://schemas.microsoft.com/office/drawing/2014/main" id="{D098AB8D-A617-5FEE-80E7-093C04C07A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Герб городского округа Ступино | Геральдика.ру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городской округ Ступино (Московская область)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ОЭЗ Ступино Квадрат - Новости РИАМО, репортажи, фот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60" y="1328057"/>
            <a:ext cx="2962520" cy="222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39552" y="692696"/>
            <a:ext cx="213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ОЭЗ «Ступино Квадрат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="" xmlns:a16="http://schemas.microsoft.com/office/drawing/2014/main" id="{F594A185-7FE7-44BA-8E97-04B9451FB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6752"/>
            <a:ext cx="2620736" cy="222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347864" y="764704"/>
            <a:ext cx="2479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Татариново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7172" name="Picture 4" descr="Индустриальный парк Ступино-1 | Подбор земельных участков для размещения  производства в индустриальном парке со всеми коммуникация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726872" cy="204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6084168" y="692696"/>
            <a:ext cx="23140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 «Ступино-1»</a:t>
            </a:r>
          </a:p>
        </p:txBody>
      </p:sp>
      <p:sp>
        <p:nvSpPr>
          <p:cNvPr id="7174" name="AutoShape 6" descr="Инвестор – Бесплатные иконки: бизнес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Инвестор – Бесплатные иконки: бизнес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Инвестор – Бесплатные иконки: бизнес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Инвестор – Бесплатные иконки: пользователь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5505" y="5924778"/>
            <a:ext cx="699917" cy="93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3" name="Picture 15" descr="http://www.szyab.ru/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8055" y="4366103"/>
            <a:ext cx="3065992" cy="149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2759529" y="3657601"/>
            <a:ext cx="335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«Ступинский завод ячеистого бетона»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77849" y="6057901"/>
            <a:ext cx="555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округе реализуется 48 инвестиционных проектов</a:t>
            </a:r>
          </a:p>
        </p:txBody>
      </p:sp>
      <p:sp>
        <p:nvSpPr>
          <p:cNvPr id="7185" name="AutoShape 17" descr="Жилевский завод композитных материалов, промышленная химия, Пролетарская  ул., 9, село Ситне-Щелканово — Яндекс Карты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7" name="AutoShape 19" descr="W:\XXL_height.webp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6" name="Picture 28" descr="W:\mq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7834" y="4084864"/>
            <a:ext cx="2623459" cy="196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180" y="4117751"/>
            <a:ext cx="2574662" cy="1771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/>
          <p:cNvSpPr txBox="1"/>
          <p:nvPr/>
        </p:nvSpPr>
        <p:spPr>
          <a:xfrm>
            <a:off x="293915" y="3526972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«ЖЗКМ»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30837" y="3483429"/>
            <a:ext cx="16722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«СЗС» 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64686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" y="1632858"/>
          <a:ext cx="4710792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491" y="163287"/>
            <a:ext cx="779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Основные результаты реализации практики «Муниципальная экономическая политика»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6" y="1124744"/>
            <a:ext cx="3160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</a:rPr>
              <a:t>Прирост высоко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производительных 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рабочих мест за 2023год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8710" y="3178098"/>
            <a:ext cx="1015663" cy="24532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0000"/>
                </a:solidFill>
              </a:rPr>
              <a:t>140 %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2CC2C2-F6D7-49B0-B3B9-A34C53764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59" y="2586755"/>
            <a:ext cx="2066738" cy="28964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object 14" descr="object 14"/>
          <p:cNvPicPr>
            <a:picLocks noChangeAspect="1"/>
          </p:cNvPicPr>
          <p:nvPr/>
        </p:nvPicPr>
        <p:blipFill>
          <a:blip r:embed="rId2" cstate="print"/>
          <a:srcRect r="55146"/>
          <a:stretch>
            <a:fillRect/>
          </a:stretch>
        </p:blipFill>
        <p:spPr>
          <a:xfrm>
            <a:off x="-2" y="0"/>
            <a:ext cx="9144003" cy="98156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доходы людей"/>
          <p:cNvSpPr txBox="1"/>
          <p:nvPr/>
        </p:nvSpPr>
        <p:spPr>
          <a:xfrm>
            <a:off x="561231" y="341614"/>
            <a:ext cx="1250173" cy="220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274" tIns="10274" rIns="10274" bIns="10274">
            <a:spAutoFit/>
          </a:bodyPr>
          <a:lstStyle>
            <a:lvl1pPr>
              <a:defRPr sz="13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ЭКОНОМИКА</a:t>
            </a:r>
          </a:p>
        </p:txBody>
      </p:sp>
      <p:sp>
        <p:nvSpPr>
          <p:cNvPr id="165" name="Line"/>
          <p:cNvSpPr/>
          <p:nvPr/>
        </p:nvSpPr>
        <p:spPr>
          <a:xfrm>
            <a:off x="234090" y="5912434"/>
            <a:ext cx="4374490" cy="1"/>
          </a:xfrm>
          <a:prstGeom prst="line">
            <a:avLst/>
          </a:prstGeom>
          <a:ln>
            <a:solidFill>
              <a:srgbClr val="001590"/>
            </a:solidFill>
            <a:miter lim="400000"/>
          </a:ln>
        </p:spPr>
        <p:txBody>
          <a:bodyPr lIns="45719" rIns="45719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702315" y="5015905"/>
            <a:ext cx="1001963" cy="896385"/>
            <a:chOff x="0" y="0"/>
            <a:chExt cx="1001961" cy="672288"/>
          </a:xfrm>
        </p:grpSpPr>
        <p:sp>
          <p:nvSpPr>
            <p:cNvPr id="166" name="Line"/>
            <p:cNvSpPr/>
            <p:nvPr/>
          </p:nvSpPr>
          <p:spPr>
            <a:xfrm>
              <a:off x="29654" y="-1"/>
              <a:ext cx="972308" cy="67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41" y="0"/>
                  </a:lnTo>
                  <a:lnTo>
                    <a:pt x="21072" y="1"/>
                  </a:lnTo>
                  <a:lnTo>
                    <a:pt x="21262" y="25"/>
                  </a:lnTo>
                  <a:lnTo>
                    <a:pt x="21407" y="132"/>
                  </a:lnTo>
                  <a:lnTo>
                    <a:pt x="21529" y="358"/>
                  </a:lnTo>
                  <a:lnTo>
                    <a:pt x="21586" y="626"/>
                  </a:lnTo>
                  <a:lnTo>
                    <a:pt x="21599" y="977"/>
                  </a:lnTo>
                  <a:lnTo>
                    <a:pt x="21600" y="1220"/>
                  </a:lnTo>
                  <a:lnTo>
                    <a:pt x="21600" y="21600"/>
                  </a:lnTo>
                </a:path>
              </a:pathLst>
            </a:custGeom>
            <a:noFill/>
            <a:ln w="13088" cap="flat">
              <a:solidFill>
                <a:srgbClr val="0015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1590"/>
                  </a:solidFill>
                </a:defRPr>
              </a:pPr>
              <a:endParaRPr dirty="0"/>
            </a:p>
          </p:txBody>
        </p:sp>
        <p:sp>
          <p:nvSpPr>
            <p:cNvPr id="167" name="Line"/>
            <p:cNvSpPr/>
            <p:nvPr/>
          </p:nvSpPr>
          <p:spPr>
            <a:xfrm>
              <a:off x="-1" y="-1"/>
              <a:ext cx="29656" cy="67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20"/>
                  </a:lnTo>
                  <a:lnTo>
                    <a:pt x="16" y="977"/>
                  </a:lnTo>
                  <a:lnTo>
                    <a:pt x="446" y="626"/>
                  </a:lnTo>
                  <a:lnTo>
                    <a:pt x="2334" y="358"/>
                  </a:lnTo>
                  <a:lnTo>
                    <a:pt x="6339" y="132"/>
                  </a:lnTo>
                  <a:lnTo>
                    <a:pt x="11082" y="25"/>
                  </a:lnTo>
                  <a:lnTo>
                    <a:pt x="17302" y="1"/>
                  </a:lnTo>
                  <a:lnTo>
                    <a:pt x="21600" y="0"/>
                  </a:lnTo>
                </a:path>
              </a:pathLst>
            </a:custGeom>
            <a:noFill/>
            <a:ln w="13088" cap="flat">
              <a:solidFill>
                <a:srgbClr val="0015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1590"/>
                  </a:solidFill>
                </a:defRPr>
              </a:pPr>
              <a:endParaRPr dirty="0"/>
            </a:p>
          </p:txBody>
        </p:sp>
      </p:grpSp>
      <p:sp>
        <p:nvSpPr>
          <p:cNvPr id="169" name="TextBox 5"/>
          <p:cNvSpPr txBox="1"/>
          <p:nvPr/>
        </p:nvSpPr>
        <p:spPr>
          <a:xfrm>
            <a:off x="609132" y="5912438"/>
            <a:ext cx="1217962" cy="2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00" tIns="45700" rIns="45700" bIns="45700">
            <a:spAutoFit/>
          </a:bodyPr>
          <a:lstStyle>
            <a:lvl1pPr algn="ctr" defTabSz="2604410">
              <a:defRPr sz="1200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202</a:t>
            </a:r>
            <a:r>
              <a:rPr lang="ru-RU" dirty="0"/>
              <a:t>1</a:t>
            </a:r>
            <a:r>
              <a:rPr dirty="0"/>
              <a:t> год</a:t>
            </a:r>
          </a:p>
        </p:txBody>
      </p:sp>
      <p:sp>
        <p:nvSpPr>
          <p:cNvPr id="170" name="TextBox 6"/>
          <p:cNvSpPr txBox="1"/>
          <p:nvPr/>
        </p:nvSpPr>
        <p:spPr>
          <a:xfrm>
            <a:off x="1830627" y="5912438"/>
            <a:ext cx="1217963" cy="2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00" tIns="45700" rIns="45700" bIns="45700">
            <a:spAutoFit/>
          </a:bodyPr>
          <a:lstStyle>
            <a:lvl1pPr algn="ctr" defTabSz="2604410">
              <a:defRPr sz="1200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202</a:t>
            </a:r>
            <a:r>
              <a:rPr lang="ru-RU" dirty="0"/>
              <a:t>2</a:t>
            </a:r>
            <a:r>
              <a:rPr dirty="0"/>
              <a:t> год</a:t>
            </a:r>
          </a:p>
        </p:txBody>
      </p:sp>
      <p:sp>
        <p:nvSpPr>
          <p:cNvPr id="171" name="0 млн"/>
          <p:cNvSpPr txBox="1"/>
          <p:nvPr/>
        </p:nvSpPr>
        <p:spPr>
          <a:xfrm>
            <a:off x="538880" y="4258164"/>
            <a:ext cx="1309371" cy="39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274" tIns="10274" rIns="10274" bIns="10274" anchor="ctr">
            <a:spAutoFit/>
          </a:bodyPr>
          <a:lstStyle>
            <a:lvl1pPr algn="ctr">
              <a:defRPr sz="2400" b="1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+569,3</a:t>
            </a:r>
          </a:p>
        </p:txBody>
      </p:sp>
      <p:sp>
        <p:nvSpPr>
          <p:cNvPr id="172" name="0 млн"/>
          <p:cNvSpPr txBox="1"/>
          <p:nvPr/>
        </p:nvSpPr>
        <p:spPr>
          <a:xfrm>
            <a:off x="551154" y="4687528"/>
            <a:ext cx="1309370" cy="236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274" tIns="10274" rIns="10274" bIns="10274" anchor="ctr">
            <a:spAutoFit/>
          </a:bodyPr>
          <a:lstStyle>
            <a:lvl1pPr algn="ctr">
              <a:defRPr sz="1400" b="1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млн руб.</a:t>
            </a:r>
          </a:p>
        </p:txBody>
      </p:sp>
      <p:sp>
        <p:nvSpPr>
          <p:cNvPr id="173" name="0 млн"/>
          <p:cNvSpPr txBox="1"/>
          <p:nvPr/>
        </p:nvSpPr>
        <p:spPr>
          <a:xfrm>
            <a:off x="1795889" y="3764228"/>
            <a:ext cx="1309371" cy="39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274" tIns="10274" rIns="10274" bIns="10274" anchor="ctr">
            <a:spAutoFit/>
          </a:bodyPr>
          <a:lstStyle>
            <a:lvl1pPr algn="ctr">
              <a:defRPr sz="2400" b="1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+749,7</a:t>
            </a:r>
          </a:p>
        </p:txBody>
      </p:sp>
      <p:sp>
        <p:nvSpPr>
          <p:cNvPr id="174" name="0 млн"/>
          <p:cNvSpPr txBox="1"/>
          <p:nvPr/>
        </p:nvSpPr>
        <p:spPr>
          <a:xfrm>
            <a:off x="1778787" y="4196353"/>
            <a:ext cx="1309371" cy="236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274" tIns="10274" rIns="10274" bIns="10274" anchor="ctr">
            <a:spAutoFit/>
          </a:bodyPr>
          <a:lstStyle>
            <a:lvl1pPr algn="ctr">
              <a:defRPr sz="1400" b="1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млн руб.</a:t>
            </a:r>
          </a:p>
        </p:txBody>
      </p:sp>
      <p:sp>
        <p:nvSpPr>
          <p:cNvPr id="175" name="TextBox 11"/>
          <p:cNvSpPr txBox="1"/>
          <p:nvPr/>
        </p:nvSpPr>
        <p:spPr>
          <a:xfrm>
            <a:off x="428596" y="1150191"/>
            <a:ext cx="3985081" cy="92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00" tIns="45700" rIns="45700" bIns="45700">
            <a:spAutoFit/>
          </a:bodyPr>
          <a:lstStyle/>
          <a:p>
            <a:pPr algn="ctr">
              <a:defRPr sz="1800" b="1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Прирост </a:t>
            </a:r>
            <a:r>
              <a:rPr lang="ru-RU" dirty="0"/>
              <a:t>налоговых и неналоговых </a:t>
            </a:r>
            <a:r>
              <a:rPr dirty="0"/>
              <a:t>доходов бюджета </a:t>
            </a:r>
            <a:endParaRPr dirty="0">
              <a:solidFill>
                <a:srgbClr val="FFFFFF"/>
              </a:solidFill>
            </a:endParaRPr>
          </a:p>
          <a:p>
            <a:pPr algn="ctr">
              <a:defRPr sz="1800" b="1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городского округа Ступино</a:t>
            </a:r>
          </a:p>
        </p:txBody>
      </p:sp>
      <p:sp>
        <p:nvSpPr>
          <p:cNvPr id="176" name="цифровизация"/>
          <p:cNvSpPr txBox="1"/>
          <p:nvPr/>
        </p:nvSpPr>
        <p:spPr>
          <a:xfrm>
            <a:off x="5029815" y="2920482"/>
            <a:ext cx="3955768" cy="57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274" tIns="10274" rIns="10274" bIns="10274">
            <a:spAutoFit/>
          </a:bodyPr>
          <a:lstStyle/>
          <a:p>
            <a:pPr algn="ctr">
              <a:defRPr sz="1800" b="1" cap="all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НАЛОГОПЛАТЕЛЬЩИКИ - </a:t>
            </a:r>
            <a:endParaRPr sz="8500" dirty="0">
              <a:solidFill>
                <a:srgbClr val="00FFDA"/>
              </a:solidFill>
            </a:endParaRPr>
          </a:p>
          <a:p>
            <a:pPr algn="ctr">
              <a:defRPr sz="1800" b="1" cap="all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ФЛАГМАНЫ  202</a:t>
            </a:r>
            <a:r>
              <a:rPr lang="ru-RU" dirty="0"/>
              <a:t>3</a:t>
            </a:r>
            <a:r>
              <a:rPr dirty="0"/>
              <a:t> </a:t>
            </a:r>
            <a:r>
              <a:rPr sz="1600" dirty="0"/>
              <a:t>г.</a:t>
            </a:r>
            <a:r>
              <a:rPr dirty="0"/>
              <a:t>  </a:t>
            </a:r>
          </a:p>
        </p:txBody>
      </p:sp>
      <p:sp>
        <p:nvSpPr>
          <p:cNvPr id="177" name="TextBox 13"/>
          <p:cNvSpPr txBox="1"/>
          <p:nvPr/>
        </p:nvSpPr>
        <p:spPr>
          <a:xfrm>
            <a:off x="4983465" y="3618584"/>
            <a:ext cx="4114833" cy="2354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00" tIns="45700" rIns="45700" bIns="45700">
            <a:spAutoFit/>
          </a:bodyPr>
          <a:lstStyle/>
          <a:p>
            <a:pPr defTabSz="2604410">
              <a:lnSpc>
                <a:spcPct val="150000"/>
              </a:lnSpc>
              <a:defRPr sz="1400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АО «Ступинская металлургическая компания»</a:t>
            </a:r>
            <a:endParaRPr dirty="0">
              <a:solidFill>
                <a:srgbClr val="FFFFFF"/>
              </a:solidFill>
            </a:endParaRPr>
          </a:p>
          <a:p>
            <a:pPr defTabSz="2604410">
              <a:lnSpc>
                <a:spcPct val="150000"/>
              </a:lnSpc>
              <a:defRPr sz="1400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АО «Ступинское машиностроительное производственное предприятие»</a:t>
            </a:r>
            <a:endParaRPr dirty="0">
              <a:solidFill>
                <a:srgbClr val="FFFFFF"/>
              </a:solidFill>
            </a:endParaRPr>
          </a:p>
          <a:p>
            <a:pPr defTabSz="2604410">
              <a:lnSpc>
                <a:spcPct val="150000"/>
              </a:lnSpc>
              <a:defRPr sz="1400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ООО «ФРЕШ МАРКЕТ»</a:t>
            </a:r>
          </a:p>
          <a:p>
            <a:pPr defTabSz="2604410">
              <a:lnSpc>
                <a:spcPct val="150000"/>
              </a:lnSpc>
              <a:defRPr sz="1400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АО «Ступинский химический завод»</a:t>
            </a:r>
            <a:endParaRPr dirty="0">
              <a:solidFill>
                <a:srgbClr val="FFFFFF"/>
              </a:solidFill>
            </a:endParaRPr>
          </a:p>
          <a:p>
            <a:pPr defTabSz="2604410">
              <a:lnSpc>
                <a:spcPct val="150000"/>
              </a:lnSpc>
              <a:defRPr sz="1400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ООО «ИСРАТЭК-С»</a:t>
            </a:r>
            <a:endParaRPr dirty="0">
              <a:solidFill>
                <a:srgbClr val="FFFFFF"/>
              </a:solidFill>
            </a:endParaRPr>
          </a:p>
          <a:p>
            <a:pPr defTabSz="2604410">
              <a:lnSpc>
                <a:spcPct val="150000"/>
              </a:lnSpc>
              <a:defRPr sz="1400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lang="ru-RU" dirty="0"/>
              <a:t>АО «</a:t>
            </a:r>
            <a:r>
              <a:rPr dirty="0"/>
              <a:t>НПП «Аэросила»</a:t>
            </a:r>
          </a:p>
        </p:txBody>
      </p:sp>
      <p:sp>
        <p:nvSpPr>
          <p:cNvPr id="178" name="0 млн"/>
          <p:cNvSpPr txBox="1"/>
          <p:nvPr/>
        </p:nvSpPr>
        <p:spPr>
          <a:xfrm>
            <a:off x="3054137" y="2593920"/>
            <a:ext cx="1198744" cy="39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274" tIns="10274" rIns="10274" bIns="10274" anchor="ctr">
            <a:spAutoFit/>
          </a:bodyPr>
          <a:lstStyle>
            <a:lvl1pPr algn="ctr">
              <a:defRPr sz="2400" b="1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+</a:t>
            </a:r>
            <a:r>
              <a:rPr lang="ru-RU" dirty="0"/>
              <a:t>1</a:t>
            </a:r>
            <a:r>
              <a:rPr dirty="0"/>
              <a:t>,</a:t>
            </a:r>
            <a:r>
              <a:rPr lang="ru-RU" dirty="0"/>
              <a:t>5</a:t>
            </a:r>
            <a:endParaRPr dirty="0"/>
          </a:p>
        </p:txBody>
      </p:sp>
      <p:sp>
        <p:nvSpPr>
          <p:cNvPr id="179" name="0 млн"/>
          <p:cNvSpPr txBox="1"/>
          <p:nvPr/>
        </p:nvSpPr>
        <p:spPr>
          <a:xfrm>
            <a:off x="3048001" y="2998435"/>
            <a:ext cx="1309371" cy="236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274" tIns="10274" rIns="10274" bIns="10274" anchor="ctr">
            <a:spAutoFit/>
          </a:bodyPr>
          <a:lstStyle>
            <a:lvl1pPr algn="ctr">
              <a:defRPr sz="1400" b="1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млрд руб.</a:t>
            </a:r>
          </a:p>
        </p:txBody>
      </p:sp>
      <p:sp>
        <p:nvSpPr>
          <p:cNvPr id="180" name="TextBox 16"/>
          <p:cNvSpPr txBox="1"/>
          <p:nvPr/>
        </p:nvSpPr>
        <p:spPr>
          <a:xfrm>
            <a:off x="3132552" y="5899302"/>
            <a:ext cx="1217962" cy="27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00" tIns="45700" rIns="45700" bIns="45700">
            <a:spAutoFit/>
          </a:bodyPr>
          <a:lstStyle>
            <a:lvl1pPr algn="ctr" defTabSz="2604410">
              <a:defRPr sz="1200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202</a:t>
            </a:r>
            <a:r>
              <a:rPr lang="ru-RU" dirty="0"/>
              <a:t>3</a:t>
            </a:r>
            <a:r>
              <a:rPr dirty="0"/>
              <a:t> год</a:t>
            </a:r>
          </a:p>
        </p:txBody>
      </p:sp>
      <p:sp>
        <p:nvSpPr>
          <p:cNvPr id="181" name="object 9"/>
          <p:cNvSpPr/>
          <p:nvPr/>
        </p:nvSpPr>
        <p:spPr>
          <a:xfrm>
            <a:off x="3174613" y="3322116"/>
            <a:ext cx="1001955" cy="2597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1" y="1208"/>
                </a:lnTo>
                <a:lnTo>
                  <a:pt x="81" y="623"/>
                </a:lnTo>
                <a:lnTo>
                  <a:pt x="485" y="163"/>
                </a:lnTo>
                <a:lnTo>
                  <a:pt x="1322" y="1"/>
                </a:lnTo>
                <a:lnTo>
                  <a:pt x="1650" y="0"/>
                </a:lnTo>
                <a:lnTo>
                  <a:pt x="19950" y="0"/>
                </a:lnTo>
                <a:lnTo>
                  <a:pt x="20753" y="31"/>
                </a:lnTo>
                <a:lnTo>
                  <a:pt x="21422" y="442"/>
                </a:lnTo>
                <a:lnTo>
                  <a:pt x="21599" y="1208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159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1590"/>
                </a:solidFill>
              </a:defRPr>
            </a:pPr>
            <a:endParaRPr dirty="0"/>
          </a:p>
        </p:txBody>
      </p:sp>
      <p:grpSp>
        <p:nvGrpSpPr>
          <p:cNvPr id="3" name="object 2"/>
          <p:cNvGrpSpPr/>
          <p:nvPr/>
        </p:nvGrpSpPr>
        <p:grpSpPr>
          <a:xfrm>
            <a:off x="1944648" y="4524951"/>
            <a:ext cx="1001963" cy="1385639"/>
            <a:chOff x="0" y="0"/>
            <a:chExt cx="1001961" cy="1039228"/>
          </a:xfrm>
        </p:grpSpPr>
        <p:sp>
          <p:nvSpPr>
            <p:cNvPr id="182" name="Line"/>
            <p:cNvSpPr/>
            <p:nvPr/>
          </p:nvSpPr>
          <p:spPr>
            <a:xfrm>
              <a:off x="29654" y="0"/>
              <a:ext cx="972308" cy="103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41" y="0"/>
                  </a:lnTo>
                  <a:lnTo>
                    <a:pt x="21072" y="1"/>
                  </a:lnTo>
                  <a:lnTo>
                    <a:pt x="21262" y="25"/>
                  </a:lnTo>
                  <a:lnTo>
                    <a:pt x="21407" y="132"/>
                  </a:lnTo>
                  <a:lnTo>
                    <a:pt x="21529" y="358"/>
                  </a:lnTo>
                  <a:lnTo>
                    <a:pt x="21586" y="626"/>
                  </a:lnTo>
                  <a:lnTo>
                    <a:pt x="21599" y="977"/>
                  </a:lnTo>
                  <a:lnTo>
                    <a:pt x="21600" y="1220"/>
                  </a:lnTo>
                  <a:lnTo>
                    <a:pt x="21600" y="21600"/>
                  </a:lnTo>
                </a:path>
              </a:pathLst>
            </a:custGeom>
            <a:noFill/>
            <a:ln w="13088" cap="flat">
              <a:solidFill>
                <a:srgbClr val="0015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1590"/>
                  </a:solidFill>
                </a:defRPr>
              </a:pPr>
              <a:endParaRPr dirty="0"/>
            </a:p>
          </p:txBody>
        </p:sp>
        <p:sp>
          <p:nvSpPr>
            <p:cNvPr id="183" name="Line"/>
            <p:cNvSpPr/>
            <p:nvPr/>
          </p:nvSpPr>
          <p:spPr>
            <a:xfrm>
              <a:off x="0" y="0"/>
              <a:ext cx="29655" cy="103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220"/>
                  </a:lnTo>
                  <a:lnTo>
                    <a:pt x="16" y="977"/>
                  </a:lnTo>
                  <a:lnTo>
                    <a:pt x="446" y="626"/>
                  </a:lnTo>
                  <a:lnTo>
                    <a:pt x="2334" y="358"/>
                  </a:lnTo>
                  <a:lnTo>
                    <a:pt x="6339" y="132"/>
                  </a:lnTo>
                  <a:lnTo>
                    <a:pt x="11082" y="25"/>
                  </a:lnTo>
                  <a:lnTo>
                    <a:pt x="17302" y="1"/>
                  </a:lnTo>
                  <a:lnTo>
                    <a:pt x="21600" y="0"/>
                  </a:lnTo>
                </a:path>
              </a:pathLst>
            </a:custGeom>
            <a:noFill/>
            <a:ln w="13088" cap="flat">
              <a:solidFill>
                <a:srgbClr val="00159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1590"/>
                  </a:solidFill>
                </a:defRPr>
              </a:pPr>
              <a:endParaRPr dirty="0"/>
            </a:p>
          </p:txBody>
        </p:sp>
      </p:grpSp>
      <p:sp>
        <p:nvSpPr>
          <p:cNvPr id="185" name="TextBox 19"/>
          <p:cNvSpPr txBox="1"/>
          <p:nvPr/>
        </p:nvSpPr>
        <p:spPr>
          <a:xfrm>
            <a:off x="2710809" y="275303"/>
            <a:ext cx="378526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УСТОЙЧИВОЕ  РАЗВИТИЕ</a:t>
            </a:r>
          </a:p>
        </p:txBody>
      </p:sp>
      <p:sp>
        <p:nvSpPr>
          <p:cNvPr id="186" name="object 4"/>
          <p:cNvSpPr/>
          <p:nvPr/>
        </p:nvSpPr>
        <p:spPr>
          <a:xfrm flipH="1">
            <a:off x="4846324" y="1314928"/>
            <a:ext cx="1" cy="4952373"/>
          </a:xfrm>
          <a:prstGeom prst="line">
            <a:avLst/>
          </a:prstGeom>
          <a:ln w="31412">
            <a:solidFill>
              <a:srgbClr val="003798"/>
            </a:solidFill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187" name="Рисунок 21" descr="Рисунок 21"/>
          <p:cNvPicPr>
            <a:picLocks noChangeAspect="1"/>
          </p:cNvPicPr>
          <p:nvPr/>
        </p:nvPicPr>
        <p:blipFill>
          <a:blip r:embed="rId3" cstate="print">
            <a:alphaModFix amt="85000"/>
          </a:blip>
          <a:stretch>
            <a:fillRect/>
          </a:stretch>
        </p:blipFill>
        <p:spPr>
          <a:xfrm>
            <a:off x="5111119" y="1515155"/>
            <a:ext cx="773122" cy="103082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extBox 22"/>
          <p:cNvSpPr txBox="1"/>
          <p:nvPr/>
        </p:nvSpPr>
        <p:spPr>
          <a:xfrm>
            <a:off x="6170034" y="1345045"/>
            <a:ext cx="1979791" cy="946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7091" tIns="57091" rIns="57091" bIns="57091" anchor="ctr">
            <a:spAutoFit/>
          </a:bodyPr>
          <a:lstStyle>
            <a:lvl1pPr defTabSz="2604410">
              <a:defRPr sz="5400" b="1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2500</a:t>
            </a:r>
          </a:p>
        </p:txBody>
      </p:sp>
      <p:sp>
        <p:nvSpPr>
          <p:cNvPr id="189" name="TextBox 23"/>
          <p:cNvSpPr txBox="1"/>
          <p:nvPr/>
        </p:nvSpPr>
        <p:spPr>
          <a:xfrm>
            <a:off x="5921616" y="2095378"/>
            <a:ext cx="3168347" cy="369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00" tIns="45700" rIns="45700" bIns="45700">
            <a:spAutoFit/>
          </a:bodyPr>
          <a:lstStyle>
            <a:lvl1pPr defTabSz="2604410">
              <a:defRPr sz="1800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создано новых рабочих мест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38" name="Group 2"/>
          <p:cNvGraphicFramePr>
            <a:graphicFrameLocks noGrp="1"/>
          </p:cNvGraphicFramePr>
          <p:nvPr>
            <p:ph idx="4294967295"/>
          </p:nvPr>
        </p:nvGraphicFramePr>
        <p:xfrm>
          <a:off x="323850" y="476250"/>
          <a:ext cx="8458200" cy="5905078"/>
        </p:xfrm>
        <a:graphic>
          <a:graphicData uri="http://schemas.openxmlformats.org/drawingml/2006/table">
            <a:tbl>
              <a:tblPr/>
              <a:tblGrid>
                <a:gridCol w="2994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4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70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6B2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финансового органа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6B2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Подчиненность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6B2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Ступинский городской финансовый отдел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Исполком Ступинского горсовета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Малинский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районный финансовый отдел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Исполком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Малинского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райсовета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1952-1957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Михневский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районный финансовый отдел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Исполком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Михневского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райсовета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1958-1959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9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Ступинский районный финансовый отдел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Исполком Ступинского райсовета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1958-1965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Ступинский городской финансовый отдел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Исполком Ступинского горсовета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1939-1987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2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Ступинское городское финансовое управление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Исполком Ступинского горсовета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1987-1992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0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Финансовое управление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Администрация Ступинского района Московской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1992-2000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Ступинское финансовое управление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Министерство финансов Московской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2001-2009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Финансовое управление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Администрация Ступинского муниципального района / городского округа Ступино Московской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2009-2017/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object 14" descr="object 14"/>
          <p:cNvPicPr>
            <a:picLocks noChangeAspect="1"/>
          </p:cNvPicPr>
          <p:nvPr/>
        </p:nvPicPr>
        <p:blipFill>
          <a:blip r:embed="rId2" cstate="print"/>
          <a:srcRect r="55146"/>
          <a:stretch>
            <a:fillRect/>
          </a:stretch>
        </p:blipFill>
        <p:spPr>
          <a:xfrm>
            <a:off x="-2" y="0"/>
            <a:ext cx="9144003" cy="98156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доходы людей"/>
          <p:cNvSpPr txBox="1"/>
          <p:nvPr/>
        </p:nvSpPr>
        <p:spPr>
          <a:xfrm>
            <a:off x="606094" y="341614"/>
            <a:ext cx="1373617" cy="220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274" tIns="10274" rIns="10274" bIns="10274">
            <a:spAutoFit/>
          </a:bodyPr>
          <a:lstStyle>
            <a:lvl1pPr>
              <a:defRPr sz="13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ЭКОНОМИКА</a:t>
            </a:r>
          </a:p>
        </p:txBody>
      </p:sp>
      <p:sp>
        <p:nvSpPr>
          <p:cNvPr id="212" name="object 9"/>
          <p:cNvSpPr txBox="1"/>
          <p:nvPr/>
        </p:nvSpPr>
        <p:spPr>
          <a:xfrm>
            <a:off x="428596" y="1683222"/>
            <a:ext cx="402820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695" algn="ctr">
              <a:spcBef>
                <a:spcPts val="100"/>
              </a:spcBef>
              <a:defRPr sz="2000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Увеличилось число самозанятых на </a:t>
            </a:r>
            <a:r>
              <a:rPr b="1" spc="19" dirty="0"/>
              <a:t>38%</a:t>
            </a:r>
            <a:r>
              <a:rPr lang="ru-RU" b="1" spc="19" dirty="0"/>
              <a:t> </a:t>
            </a:r>
            <a:r>
              <a:rPr dirty="0"/>
              <a:t>за 2023 год</a:t>
            </a:r>
          </a:p>
        </p:txBody>
      </p:sp>
      <p:sp>
        <p:nvSpPr>
          <p:cNvPr id="213" name="Line"/>
          <p:cNvSpPr/>
          <p:nvPr/>
        </p:nvSpPr>
        <p:spPr>
          <a:xfrm flipV="1">
            <a:off x="2446128" y="2948965"/>
            <a:ext cx="1" cy="3130636"/>
          </a:xfrm>
          <a:prstGeom prst="line">
            <a:avLst/>
          </a:prstGeom>
          <a:ln>
            <a:solidFill>
              <a:srgbClr val="001590"/>
            </a:solidFill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4" name="Прямоугольник 13"/>
          <p:cNvSpPr txBox="1"/>
          <p:nvPr/>
        </p:nvSpPr>
        <p:spPr>
          <a:xfrm>
            <a:off x="2671818" y="275303"/>
            <a:ext cx="344920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/>
              <a:t>МАЛЫЙ  БИЗНЕС</a:t>
            </a:r>
          </a:p>
        </p:txBody>
      </p:sp>
      <p:sp>
        <p:nvSpPr>
          <p:cNvPr id="215" name="TextBox 14"/>
          <p:cNvSpPr txBox="1"/>
          <p:nvPr/>
        </p:nvSpPr>
        <p:spPr>
          <a:xfrm>
            <a:off x="32801" y="3046897"/>
            <a:ext cx="2183861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6000" b="1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+238          </a:t>
            </a:r>
            <a:r>
              <a:rPr sz="2400" b="0" dirty="0"/>
              <a:t>субъектов МСП</a:t>
            </a:r>
          </a:p>
        </p:txBody>
      </p:sp>
      <p:sp>
        <p:nvSpPr>
          <p:cNvPr id="216" name="TextBox 15"/>
          <p:cNvSpPr txBox="1"/>
          <p:nvPr/>
        </p:nvSpPr>
        <p:spPr>
          <a:xfrm>
            <a:off x="2339752" y="3030924"/>
            <a:ext cx="2422132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 b="1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55</a:t>
            </a:r>
            <a:endParaRPr dirty="0">
              <a:solidFill>
                <a:srgbClr val="FFFFFF"/>
              </a:solidFill>
            </a:endParaRPr>
          </a:p>
          <a:p>
            <a:pPr algn="ctr">
              <a:defRPr sz="2000">
                <a:solidFill>
                  <a:srgbClr val="00159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lang="ru-RU" dirty="0"/>
              <a:t>С</a:t>
            </a:r>
            <a:r>
              <a:rPr dirty="0"/>
              <a:t>убъектов</a:t>
            </a:r>
            <a:r>
              <a:rPr lang="ru-RU" dirty="0"/>
              <a:t> МСП</a:t>
            </a:r>
            <a:r>
              <a:rPr dirty="0"/>
              <a:t> получили финансовую поддержку</a:t>
            </a:r>
          </a:p>
        </p:txBody>
      </p:sp>
      <p:pic>
        <p:nvPicPr>
          <p:cNvPr id="1026" name="Picture 2" descr="U:\Itogi_\2023\ГОД\ПРЕЗЕНТАЦИЯ К ОТЧЕТУ\предпринима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006" y="1316765"/>
            <a:ext cx="4316341" cy="4056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ject 4" descr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3" y="5637246"/>
            <a:ext cx="3384376" cy="45604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/>
          <p:cNvSpPr txBox="1"/>
          <p:nvPr/>
        </p:nvSpPr>
        <p:spPr>
          <a:xfrm>
            <a:off x="5940152" y="5637245"/>
            <a:ext cx="302433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56828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          День предпринимателя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9"/>
          <p:cNvSpPr>
            <a:spLocks noChangeArrowheads="1"/>
          </p:cNvSpPr>
          <p:nvPr/>
        </p:nvSpPr>
        <p:spPr bwMode="auto">
          <a:xfrm>
            <a:off x="1331913" y="4321175"/>
            <a:ext cx="7488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altLang="ru-RU" sz="1400" b="1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162" name="Rectangle 201"/>
          <p:cNvSpPr>
            <a:spLocks noChangeArrowheads="1"/>
          </p:cNvSpPr>
          <p:nvPr/>
        </p:nvSpPr>
        <p:spPr bwMode="auto">
          <a:xfrm>
            <a:off x="0" y="651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163" name="Rectangle 264"/>
          <p:cNvSpPr>
            <a:spLocks noChangeArrowheads="1"/>
          </p:cNvSpPr>
          <p:nvPr/>
        </p:nvSpPr>
        <p:spPr bwMode="auto">
          <a:xfrm>
            <a:off x="1187735" y="-16778"/>
            <a:ext cx="6840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10721C"/>
                </a:solidFill>
                <a:ea typeface="Calibri" pitchFamily="34" charset="0"/>
                <a:cs typeface="Times New Roman" pitchFamily="18" charset="0"/>
              </a:rPr>
              <a:t>Сведения о руководстве финансового органа</a:t>
            </a:r>
            <a:endParaRPr lang="ru-RU" altLang="ru-RU" sz="2000" b="1" dirty="0">
              <a:solidFill>
                <a:srgbClr val="10721C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2215" name="Group 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008718"/>
              </p:ext>
            </p:extLst>
          </p:nvPr>
        </p:nvGraphicFramePr>
        <p:xfrm>
          <a:off x="179512" y="385242"/>
          <a:ext cx="8856984" cy="6080900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3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721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период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721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ФИО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0721C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721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Награды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1939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Рыбаков Александр Гаврилович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04.1939-01.1940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Стюньков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Павел Владимирович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01.1940-04.1940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Устинов Михаил Николаевич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04.1941-12.1944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Воробьев Анатолий Николаевич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9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10.1950-04.1973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Беляева Анна Никитична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орден «Знак почета» и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медаль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«За трудовую доблесть»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06.1973-06.1990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Волосов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Александр Федорович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Участник Великой Отечественной войны,  ордена Отечественной войны 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I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степеней, орден Красной звезды, медаль «За победу над Германией»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06.1990-09.2003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Смольянинов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Виталий Николаевич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Почетный гражданин г.Ступино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1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10.2003–02.2004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Луговая Людмила Сергеевна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медаль «В память 850-летия Москвы», знак отличия Московской области «За безупречную финансовую службу»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1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03.2004-06.2009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Глаголев Евгений Николаевич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медаль «В память 850-летия Москвы», звание «Заслуженный экономист Московской области»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1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07.2009-09.2015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altLang="ru-RU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Курмаева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Лариса Валерьевна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 в конкурсе «Лучший специалист в сфере местного самоуправления Московской области»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10.2015-11.2017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Козлова Надежда Александровна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3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05.2018-05.2020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Кривобоков Виктор Николаевич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E1F74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631104"/>
                  </a:ext>
                </a:extLst>
              </a:tr>
              <a:tr h="330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12.2017-04.2018,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 по настоящее время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Калабина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Татьяна Егоровна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D7E0E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1F7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Медаль «За отличие в труде», Ветеран труда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33354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8" descr="штатное расписание 61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36639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539552" y="5805264"/>
            <a:ext cx="4176713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Штатное расписание Ступинского Райфинотдела Московской области 1961 г.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Ф. 10   Оп. 1   Д. 2   Л.18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8187126"/>
              </p:ext>
            </p:extLst>
          </p:nvPr>
        </p:nvGraphicFramePr>
        <p:xfrm>
          <a:off x="5868144" y="2276872"/>
          <a:ext cx="2016224" cy="2358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6957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76056" y="1268760"/>
          <a:ext cx="352839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Численность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сотрудников</a:t>
                      </a:r>
                    </a:p>
                    <a:p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финансового управления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42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4214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1" name="Picture 5" descr="пр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38" y="549275"/>
            <a:ext cx="366712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2627313" y="5807075"/>
            <a:ext cx="3875087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Приходно-расходная смета Ступинского Райфинотдела на 1962 г.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Ф. 10   Оп. 1   Д. 2   Л.7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319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3191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4" descr="баланс ис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47713"/>
            <a:ext cx="3424238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объяснительная 56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138" y="765175"/>
            <a:ext cx="34131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323850" y="5876925"/>
            <a:ext cx="3816350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Баланс исполнения сметы расходов  </a:t>
            </a:r>
            <a:br>
              <a:rPr lang="ru-RU" altLang="ru-RU" sz="1400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1400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Михневский </a:t>
            </a:r>
            <a:r>
              <a:rPr lang="ru-RU" altLang="ru-RU" sz="1400" dirty="0" err="1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Райфинотдел</a:t>
            </a:r>
            <a:r>
              <a:rPr lang="ru-RU" altLang="ru-RU" sz="1400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на 1 января 1957</a:t>
            </a:r>
            <a:br>
              <a:rPr lang="ru-RU" altLang="ru-RU" sz="1400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1400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Ф. 626.     Оп. 1     Д. 17      Л.1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5059363" y="5949950"/>
            <a:ext cx="3816350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Объяснительная записка к годовому отчету по исполнению сметы Михневского Райфинотдела за 1956 год</a:t>
            </a:r>
            <a:br>
              <a:rPr lang="ru-RU" altLang="ru-RU" sz="1400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1400" dirty="0">
                <a:solidFill>
                  <a:srgbClr val="0E1F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Ф. 626.    Оп. 1    Д. 17   Л.10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2163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2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2164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9" descr="ведомость март 39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836613"/>
            <a:ext cx="35671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10" descr="ведомость март 39г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836613"/>
            <a:ext cx="35702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Rectangle 7"/>
          <p:cNvSpPr>
            <a:spLocks/>
          </p:cNvSpPr>
          <p:nvPr/>
        </p:nvSpPr>
        <p:spPr bwMode="auto">
          <a:xfrm>
            <a:off x="971550" y="6021388"/>
            <a:ext cx="7104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algn="ctr">
              <a:lnSpc>
                <a:spcPct val="90000"/>
              </a:lnSpc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None/>
              <a:tabLst>
                <a:tab pos="179388" algn="l"/>
              </a:tabLst>
              <a:defRPr/>
            </a:pPr>
            <a:r>
              <a:rPr lang="ru-RU" altLang="ru-RU" sz="2000" b="1" dirty="0">
                <a:solidFill>
                  <a:srgbClr val="0E1F74"/>
                </a:solidFill>
                <a:cs typeface="+mn-cs"/>
              </a:rPr>
              <a:t>Ведомость доходов сельского бюджета 1939г.   </a:t>
            </a:r>
          </a:p>
          <a:p>
            <a:pPr marL="179388" indent="-179388" algn="ctr">
              <a:lnSpc>
                <a:spcPct val="90000"/>
              </a:lnSpc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None/>
              <a:tabLst>
                <a:tab pos="179388" algn="l"/>
              </a:tabLst>
              <a:defRPr/>
            </a:pPr>
            <a:r>
              <a:rPr lang="ru-RU" altLang="ru-RU" sz="2000" b="1" dirty="0">
                <a:solidFill>
                  <a:srgbClr val="0E1F74"/>
                </a:solidFill>
                <a:cs typeface="+mn-cs"/>
              </a:rPr>
              <a:t>Ф. 537    Оп. 1    Д. 1    Лл.1-3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2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23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19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1924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4F229-9855-4315-963E-2336A8E3C75E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67" y="116632"/>
            <a:ext cx="4807397" cy="6597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75124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33592298"/>
              </p:ext>
            </p:extLst>
          </p:nvPr>
        </p:nvGraphicFramePr>
        <p:xfrm>
          <a:off x="0" y="432048"/>
          <a:ext cx="4572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1573144"/>
              </p:ext>
            </p:extLst>
          </p:nvPr>
        </p:nvGraphicFramePr>
        <p:xfrm>
          <a:off x="4572000" y="432048"/>
          <a:ext cx="4572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395536" y="123948"/>
            <a:ext cx="82804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</a:pPr>
            <a:r>
              <a:rPr lang="ru-RU" sz="2400" b="1" dirty="0">
                <a:solidFill>
                  <a:srgbClr val="10721C"/>
                </a:solidFill>
              </a:rPr>
              <a:t>Структура доходов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8623752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1_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Тема Office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2_Тема Office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2_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Тема Office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usiness4">
  <a:themeElements>
    <a:clrScheme name="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1_business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business4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usiness4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usiness4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usiness4">
  <a:themeElements>
    <a:clrScheme name="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business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usiness4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4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4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3_Тема Office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3_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3_Тема Office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6418</TotalTime>
  <Words>902</Words>
  <Application>Microsoft Office PowerPoint</Application>
  <PresentationFormat>Экран (4:3)</PresentationFormat>
  <Paragraphs>221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1_Тема Office</vt:lpstr>
      <vt:lpstr>Тема Office</vt:lpstr>
      <vt:lpstr>2_Тема Office</vt:lpstr>
      <vt:lpstr>1_business4</vt:lpstr>
      <vt:lpstr>business4</vt:lpstr>
      <vt:lpstr>3_Тема Office</vt:lpstr>
      <vt:lpstr>    85 лет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     Трансформация управления финансами</vt:lpstr>
      <vt:lpstr>Слайд 11</vt:lpstr>
      <vt:lpstr>              Формирование  контрольно-счетной палаты</vt:lpstr>
      <vt:lpstr>     Рейтинг оценки деятельности КСП           </vt:lpstr>
      <vt:lpstr>Тенденции исполнения бюджета</vt:lpstr>
      <vt:lpstr>Тенденции исполнения бюджета Основным налогом по доходам местного бюджета за последние 20 лет остается НДФЛ </vt:lpstr>
      <vt:lpstr>Муниципальный долг (млн.руб.)  Исключены рыночные заимствования, привлечены только бюджетные кредиты с очень низкой процентной ставкой обслуживания кредитов </vt:lpstr>
      <vt:lpstr>Промышленные локации и площадки </vt:lpstr>
      <vt:lpstr>Слайд 18</vt:lpstr>
      <vt:lpstr>Слайд 19</vt:lpstr>
      <vt:lpstr>Слайд 20</vt:lpstr>
    </vt:vector>
  </TitlesOfParts>
  <Company>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 лет</dc:title>
  <dc:creator>OINF</dc:creator>
  <cp:lastModifiedBy>1</cp:lastModifiedBy>
  <cp:revision>224</cp:revision>
  <cp:lastPrinted>2024-08-26T08:41:26Z</cp:lastPrinted>
  <dcterms:created xsi:type="dcterms:W3CDTF">2014-12-05T11:19:14Z</dcterms:created>
  <dcterms:modified xsi:type="dcterms:W3CDTF">2024-09-06T07:19:49Z</dcterms:modified>
</cp:coreProperties>
</file>