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5620"/>
    <p:restoredTop sz="99824" autoAdjust="0"/>
  </p:normalViewPr>
  <p:slideViewPr>
    <p:cSldViewPr>
      <p:cViewPr>
        <p:scale>
          <a:sx n="125" d="100"/>
          <a:sy n="125" d="100"/>
        </p:scale>
        <p:origin x="-58" y="-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BECAE9-BF9A-44D7-9F79-62DCCBE5AA92}" type="datetimeFigureOut">
              <a:rPr lang="ru-RU" smtClean="0"/>
              <a:pPr/>
              <a:t>16.08.2017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E845FE-5DF7-4EF7-A1E0-6AFBC95424D4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extBox 15"/>
          <p:cNvSpPr txBox="1"/>
          <p:nvPr/>
        </p:nvSpPr>
        <p:spPr>
          <a:xfrm>
            <a:off x="35496" y="1196752"/>
            <a:ext cx="126064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Заявление с приложением обязательных документов</a:t>
            </a:r>
            <a:endParaRPr lang="ru-RU" sz="1050" dirty="0">
              <a:latin typeface="Century Gothic" pitchFamily="34" charset="0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1403648" y="2060848"/>
            <a:ext cx="2088232" cy="12234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При необходимости направление запросов для формирования документов (ЕГРП, ГКН, ЕГРЮЛ), получение документов, передача документов в администрацию (5 дней)</a:t>
            </a:r>
            <a:endParaRPr lang="ru-RU" sz="1050" dirty="0">
              <a:latin typeface="Century Gothic" pitchFamily="34" charset="0"/>
            </a:endParaRPr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-108520" y="0"/>
            <a:ext cx="9252520" cy="634082"/>
          </a:xfrm>
        </p:spPr>
        <p:txBody>
          <a:bodyPr>
            <a:noAutofit/>
          </a:bodyPr>
          <a:lstStyle/>
          <a:p>
            <a:r>
              <a:rPr lang="ru-RU" sz="1800" spc="-150" dirty="0" smtClean="0">
                <a:latin typeface="Garamond" pitchFamily="18" charset="0"/>
              </a:rPr>
              <a:t>Блок – схема  последовательности </a:t>
            </a:r>
            <a:r>
              <a:rPr lang="ru-RU" sz="1800" spc="-150" dirty="0" smtClean="0">
                <a:latin typeface="Garamond" pitchFamily="18" charset="0"/>
              </a:rPr>
              <a:t> действий </a:t>
            </a:r>
            <a:r>
              <a:rPr lang="ru-RU" sz="1800" spc="-150" dirty="0" smtClean="0">
                <a:latin typeface="Garamond" pitchFamily="18" charset="0"/>
              </a:rPr>
              <a:t>и сроков при предоставлении государственной услуги</a:t>
            </a:r>
            <a:br>
              <a:rPr lang="ru-RU" sz="1800" spc="-150" dirty="0" smtClean="0">
                <a:latin typeface="Garamond" pitchFamily="18" charset="0"/>
              </a:rPr>
            </a:br>
            <a:r>
              <a:rPr lang="ru-RU" sz="1800" spc="-150" dirty="0" smtClean="0">
                <a:latin typeface="Garamond" pitchFamily="18" charset="0"/>
              </a:rPr>
              <a:t>Предоставление земельных участков в собственность бесплатно</a:t>
            </a:r>
            <a:endParaRPr lang="ru-RU" sz="1800" spc="-150" dirty="0">
              <a:latin typeface="Garamond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07504" y="692696"/>
            <a:ext cx="8928992" cy="432048"/>
          </a:xfrm>
          <a:prstGeom prst="rect">
            <a:avLst/>
          </a:prstGeom>
          <a:solidFill>
            <a:schemeClr val="bg1">
              <a:lumMod val="75000"/>
            </a:schemeClr>
          </a:solidFill>
          <a:ln w="127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TextBox 5"/>
          <p:cNvSpPr txBox="1"/>
          <p:nvPr/>
        </p:nvSpPr>
        <p:spPr>
          <a:xfrm>
            <a:off x="107504" y="764704"/>
            <a:ext cx="903649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dirty="0" smtClean="0">
                <a:latin typeface="Cambria" pitchFamily="18" charset="0"/>
              </a:rPr>
              <a:t>   Заявитель                           МФЦ                             Администрация муниципального района, округа             </a:t>
            </a:r>
            <a:r>
              <a:rPr lang="ru-RU" sz="1400" dirty="0" smtClean="0">
                <a:latin typeface="Cambria" pitchFamily="18" charset="0"/>
              </a:rPr>
              <a:t>МИО МО             </a:t>
            </a:r>
            <a:endParaRPr lang="ru-RU" dirty="0">
              <a:latin typeface="Cambria" pitchFamily="18" charset="0"/>
            </a:endParaRPr>
          </a:p>
        </p:txBody>
      </p:sp>
      <p:cxnSp>
        <p:nvCxnSpPr>
          <p:cNvPr id="12" name="Прямая соединительная линия 11"/>
          <p:cNvCxnSpPr/>
          <p:nvPr/>
        </p:nvCxnSpPr>
        <p:spPr>
          <a:xfrm>
            <a:off x="1403648" y="692696"/>
            <a:ext cx="0" cy="432048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Прямая соединительная линия 12"/>
          <p:cNvCxnSpPr/>
          <p:nvPr/>
        </p:nvCxnSpPr>
        <p:spPr>
          <a:xfrm>
            <a:off x="8100392" y="692696"/>
            <a:ext cx="0" cy="432048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единительная линия 13"/>
          <p:cNvCxnSpPr/>
          <p:nvPr/>
        </p:nvCxnSpPr>
        <p:spPr>
          <a:xfrm>
            <a:off x="3491880" y="692696"/>
            <a:ext cx="0" cy="432048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Прямоугольник 14"/>
          <p:cNvSpPr/>
          <p:nvPr/>
        </p:nvSpPr>
        <p:spPr>
          <a:xfrm>
            <a:off x="107504" y="1196752"/>
            <a:ext cx="1152128" cy="720080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7" name="Прямоугольник 16"/>
          <p:cNvSpPr/>
          <p:nvPr/>
        </p:nvSpPr>
        <p:spPr>
          <a:xfrm>
            <a:off x="1475656" y="1196752"/>
            <a:ext cx="1944216" cy="720080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TextBox 27"/>
          <p:cNvSpPr txBox="1"/>
          <p:nvPr/>
        </p:nvSpPr>
        <p:spPr>
          <a:xfrm>
            <a:off x="1475656" y="1268760"/>
            <a:ext cx="1944216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Получение обращения, регистрация, отправка в администрацию (1 день)</a:t>
            </a:r>
            <a:endParaRPr lang="ru-RU" sz="1050" dirty="0">
              <a:latin typeface="Century Gothic" pitchFamily="34" charset="0"/>
            </a:endParaRPr>
          </a:p>
        </p:txBody>
      </p:sp>
      <p:sp>
        <p:nvSpPr>
          <p:cNvPr id="29" name="Прямоугольник 28"/>
          <p:cNvSpPr/>
          <p:nvPr/>
        </p:nvSpPr>
        <p:spPr>
          <a:xfrm>
            <a:off x="4139952" y="1196752"/>
            <a:ext cx="3240360" cy="720080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Прямоугольник 29"/>
          <p:cNvSpPr/>
          <p:nvPr/>
        </p:nvSpPr>
        <p:spPr>
          <a:xfrm>
            <a:off x="1475656" y="2060848"/>
            <a:ext cx="1944216" cy="1224136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1" name="Прямоугольник 30"/>
          <p:cNvSpPr/>
          <p:nvPr/>
        </p:nvSpPr>
        <p:spPr>
          <a:xfrm>
            <a:off x="1475656" y="3429000"/>
            <a:ext cx="1944216" cy="576064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2" name="TextBox 31"/>
          <p:cNvSpPr txBox="1"/>
          <p:nvPr/>
        </p:nvSpPr>
        <p:spPr>
          <a:xfrm>
            <a:off x="4139952" y="1412776"/>
            <a:ext cx="324036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Получение обращения, регистрация (1 день)</a:t>
            </a:r>
            <a:endParaRPr lang="ru-RU" sz="1050" dirty="0">
              <a:latin typeface="Century Gothic" pitchFamily="34" charset="0"/>
            </a:endParaRPr>
          </a:p>
        </p:txBody>
      </p:sp>
      <p:sp>
        <p:nvSpPr>
          <p:cNvPr id="34" name="Прямоугольник 33"/>
          <p:cNvSpPr/>
          <p:nvPr/>
        </p:nvSpPr>
        <p:spPr>
          <a:xfrm>
            <a:off x="4139952" y="2060848"/>
            <a:ext cx="3240360" cy="288032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TextBox 34"/>
          <p:cNvSpPr txBox="1"/>
          <p:nvPr/>
        </p:nvSpPr>
        <p:spPr>
          <a:xfrm>
            <a:off x="4139952" y="2060848"/>
            <a:ext cx="32403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Предварительное рассмотрение (3 дня)</a:t>
            </a:r>
            <a:endParaRPr lang="ru-RU" sz="1050" dirty="0">
              <a:latin typeface="Century Gothic" pitchFamily="34" charset="0"/>
            </a:endParaRPr>
          </a:p>
        </p:txBody>
      </p:sp>
      <p:sp>
        <p:nvSpPr>
          <p:cNvPr id="38" name="Прямоугольник 37"/>
          <p:cNvSpPr/>
          <p:nvPr/>
        </p:nvSpPr>
        <p:spPr>
          <a:xfrm>
            <a:off x="4139952" y="2420888"/>
            <a:ext cx="3240360" cy="432048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9" name="TextBox 38"/>
          <p:cNvSpPr txBox="1"/>
          <p:nvPr/>
        </p:nvSpPr>
        <p:spPr>
          <a:xfrm>
            <a:off x="4139952" y="2420888"/>
            <a:ext cx="3240360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Документы не соответствуют требованиям, решение об отказе в предоставлении услуги</a:t>
            </a:r>
            <a:endParaRPr lang="ru-RU" sz="1050" dirty="0">
              <a:latin typeface="Century Gothic" pitchFamily="34" charset="0"/>
            </a:endParaRPr>
          </a:p>
        </p:txBody>
      </p:sp>
      <p:cxnSp>
        <p:nvCxnSpPr>
          <p:cNvPr id="41" name="Соединительная линия уступом 40"/>
          <p:cNvCxnSpPr/>
          <p:nvPr/>
        </p:nvCxnSpPr>
        <p:spPr>
          <a:xfrm flipV="1">
            <a:off x="3419872" y="1772816"/>
            <a:ext cx="720080" cy="648072"/>
          </a:xfrm>
          <a:prstGeom prst="bentConnector3">
            <a:avLst>
              <a:gd name="adj1" fmla="val 50000"/>
            </a:avLst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Прямая со стрелкой 47"/>
          <p:cNvCxnSpPr/>
          <p:nvPr/>
        </p:nvCxnSpPr>
        <p:spPr>
          <a:xfrm>
            <a:off x="7380312" y="3212976"/>
            <a:ext cx="792088" cy="0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 стрелкой 49"/>
          <p:cNvCxnSpPr/>
          <p:nvPr/>
        </p:nvCxnSpPr>
        <p:spPr>
          <a:xfrm>
            <a:off x="1259632" y="1556792"/>
            <a:ext cx="216024" cy="0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Прямая со стрелкой 50"/>
          <p:cNvCxnSpPr/>
          <p:nvPr/>
        </p:nvCxnSpPr>
        <p:spPr>
          <a:xfrm>
            <a:off x="2411760" y="1916832"/>
            <a:ext cx="0" cy="144016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Прямая со стрелкой 53"/>
          <p:cNvCxnSpPr/>
          <p:nvPr/>
        </p:nvCxnSpPr>
        <p:spPr>
          <a:xfrm>
            <a:off x="5652120" y="1916832"/>
            <a:ext cx="0" cy="144016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Прямая со стрелкой 54"/>
          <p:cNvCxnSpPr/>
          <p:nvPr/>
        </p:nvCxnSpPr>
        <p:spPr>
          <a:xfrm>
            <a:off x="5652120" y="2852936"/>
            <a:ext cx="0" cy="216024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1403648" y="3429000"/>
            <a:ext cx="2088232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Уведомление заявителя, выдача решения об отказе в предоставлении услуги</a:t>
            </a:r>
            <a:endParaRPr lang="ru-RU" sz="1050" dirty="0">
              <a:latin typeface="Century Gothic" pitchFamily="34" charset="0"/>
            </a:endParaRPr>
          </a:p>
        </p:txBody>
      </p:sp>
      <p:sp>
        <p:nvSpPr>
          <p:cNvPr id="59" name="Прямоугольник 58"/>
          <p:cNvSpPr/>
          <p:nvPr/>
        </p:nvSpPr>
        <p:spPr>
          <a:xfrm>
            <a:off x="107504" y="3429000"/>
            <a:ext cx="1152128" cy="576064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0" name="TextBox 59"/>
          <p:cNvSpPr txBox="1"/>
          <p:nvPr/>
        </p:nvSpPr>
        <p:spPr>
          <a:xfrm>
            <a:off x="107504" y="5157192"/>
            <a:ext cx="1152128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Получение решения в МФЦ</a:t>
            </a:r>
            <a:endParaRPr lang="ru-RU" sz="1050" dirty="0">
              <a:latin typeface="Century Gothic" pitchFamily="34" charset="0"/>
            </a:endParaRPr>
          </a:p>
        </p:txBody>
      </p:sp>
      <p:cxnSp>
        <p:nvCxnSpPr>
          <p:cNvPr id="61" name="Прямая со стрелкой 60"/>
          <p:cNvCxnSpPr/>
          <p:nvPr/>
        </p:nvCxnSpPr>
        <p:spPr>
          <a:xfrm flipH="1">
            <a:off x="1259632" y="3717032"/>
            <a:ext cx="216024" cy="0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Прямая со стрелкой 64"/>
          <p:cNvCxnSpPr/>
          <p:nvPr/>
        </p:nvCxnSpPr>
        <p:spPr>
          <a:xfrm flipH="1">
            <a:off x="3419872" y="2636912"/>
            <a:ext cx="720080" cy="1152637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Прямоугольник 68"/>
          <p:cNvSpPr/>
          <p:nvPr/>
        </p:nvSpPr>
        <p:spPr>
          <a:xfrm>
            <a:off x="4139952" y="3068960"/>
            <a:ext cx="3240360" cy="288032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0" name="TextBox 69"/>
          <p:cNvSpPr txBox="1"/>
          <p:nvPr/>
        </p:nvSpPr>
        <p:spPr>
          <a:xfrm>
            <a:off x="4139952" y="3068960"/>
            <a:ext cx="3240360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Подготовка проекта решения (7 дней)</a:t>
            </a:r>
          </a:p>
          <a:p>
            <a:pPr algn="ctr"/>
            <a:endParaRPr lang="ru-RU" sz="1050" dirty="0">
              <a:latin typeface="Century Gothic" pitchFamily="34" charset="0"/>
            </a:endParaRPr>
          </a:p>
        </p:txBody>
      </p:sp>
      <p:sp>
        <p:nvSpPr>
          <p:cNvPr id="72" name="Прямоугольник 71"/>
          <p:cNvSpPr/>
          <p:nvPr/>
        </p:nvSpPr>
        <p:spPr>
          <a:xfrm>
            <a:off x="4139952" y="3356992"/>
            <a:ext cx="3240360" cy="432048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3" name="TextBox 72"/>
          <p:cNvSpPr txBox="1"/>
          <p:nvPr/>
        </p:nvSpPr>
        <p:spPr>
          <a:xfrm>
            <a:off x="4139952" y="3356992"/>
            <a:ext cx="324036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Проработка с территориальными отделами </a:t>
            </a:r>
            <a:r>
              <a:rPr lang="ru-RU" sz="1050" dirty="0" err="1" smtClean="0">
                <a:latin typeface="Century Gothic" pitchFamily="34" charset="0"/>
              </a:rPr>
              <a:t>ГУАиГ</a:t>
            </a:r>
            <a:r>
              <a:rPr lang="ru-RU" sz="1050" dirty="0" smtClean="0">
                <a:latin typeface="Century Gothic" pitchFamily="34" charset="0"/>
              </a:rPr>
              <a:t> МО</a:t>
            </a:r>
            <a:endParaRPr lang="ru-RU" sz="1050" dirty="0">
              <a:latin typeface="Century Gothic" pitchFamily="34" charset="0"/>
            </a:endParaRPr>
          </a:p>
        </p:txBody>
      </p:sp>
      <p:sp>
        <p:nvSpPr>
          <p:cNvPr id="74" name="Прямоугольник 73"/>
          <p:cNvSpPr/>
          <p:nvPr/>
        </p:nvSpPr>
        <p:spPr>
          <a:xfrm>
            <a:off x="8172400" y="3068960"/>
            <a:ext cx="864096" cy="432048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7" name="TextBox 76"/>
          <p:cNvSpPr txBox="1"/>
          <p:nvPr/>
        </p:nvSpPr>
        <p:spPr>
          <a:xfrm>
            <a:off x="8100392" y="3068960"/>
            <a:ext cx="104360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МВК </a:t>
            </a:r>
          </a:p>
          <a:p>
            <a:pPr algn="ctr"/>
            <a:r>
              <a:rPr lang="ru-RU" sz="1050" dirty="0" smtClean="0">
                <a:latin typeface="Century Gothic" pitchFamily="34" charset="0"/>
              </a:rPr>
              <a:t>(14 дней)</a:t>
            </a:r>
            <a:endParaRPr lang="ru-RU" sz="1050" dirty="0">
              <a:latin typeface="Century Gothic" pitchFamily="34" charset="0"/>
            </a:endParaRPr>
          </a:p>
        </p:txBody>
      </p:sp>
      <p:sp>
        <p:nvSpPr>
          <p:cNvPr id="80" name="Прямоугольник 79"/>
          <p:cNvSpPr/>
          <p:nvPr/>
        </p:nvSpPr>
        <p:spPr>
          <a:xfrm>
            <a:off x="4139952" y="4149080"/>
            <a:ext cx="3240360" cy="720080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82" name="Shape 81"/>
          <p:cNvCxnSpPr>
            <a:stCxn id="74" idx="2"/>
            <a:endCxn id="80" idx="3"/>
          </p:cNvCxnSpPr>
          <p:nvPr/>
        </p:nvCxnSpPr>
        <p:spPr>
          <a:xfrm rot="5400000">
            <a:off x="7488324" y="3392996"/>
            <a:ext cx="1008112" cy="1224136"/>
          </a:xfrm>
          <a:prstGeom prst="bentConnector2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TextBox 83"/>
          <p:cNvSpPr txBox="1"/>
          <p:nvPr/>
        </p:nvSpPr>
        <p:spPr>
          <a:xfrm>
            <a:off x="4139952" y="4365104"/>
            <a:ext cx="324036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100" dirty="0" smtClean="0">
                <a:latin typeface="Century Gothic" pitchFamily="34" charset="0"/>
              </a:rPr>
              <a:t>Принятие решения (3 дня)</a:t>
            </a:r>
            <a:endParaRPr lang="ru-RU" sz="1100" dirty="0">
              <a:latin typeface="Century Gothic" pitchFamily="34" charset="0"/>
            </a:endParaRPr>
          </a:p>
        </p:txBody>
      </p:sp>
      <p:sp>
        <p:nvSpPr>
          <p:cNvPr id="85" name="Прямоугольник 84"/>
          <p:cNvSpPr/>
          <p:nvPr/>
        </p:nvSpPr>
        <p:spPr>
          <a:xfrm>
            <a:off x="4139952" y="5157192"/>
            <a:ext cx="3240360" cy="576064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6" name="Прямоугольник 85"/>
          <p:cNvSpPr/>
          <p:nvPr/>
        </p:nvSpPr>
        <p:spPr>
          <a:xfrm>
            <a:off x="1475656" y="5157192"/>
            <a:ext cx="1944216" cy="576064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7" name="Прямоугольник 86"/>
          <p:cNvSpPr/>
          <p:nvPr/>
        </p:nvSpPr>
        <p:spPr>
          <a:xfrm>
            <a:off x="107504" y="5157192"/>
            <a:ext cx="1152128" cy="576064"/>
          </a:xfrm>
          <a:prstGeom prst="rect">
            <a:avLst/>
          </a:prstGeom>
          <a:noFill/>
          <a:ln w="9525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9" name="TextBox 88"/>
          <p:cNvSpPr txBox="1"/>
          <p:nvPr/>
        </p:nvSpPr>
        <p:spPr>
          <a:xfrm>
            <a:off x="107504" y="3429000"/>
            <a:ext cx="1152128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Получение решения в МФЦ</a:t>
            </a:r>
            <a:endParaRPr lang="ru-RU" sz="1050" dirty="0">
              <a:latin typeface="Century Gothic" pitchFamily="34" charset="0"/>
            </a:endParaRPr>
          </a:p>
        </p:txBody>
      </p:sp>
      <p:cxnSp>
        <p:nvCxnSpPr>
          <p:cNvPr id="90" name="Прямая со стрелкой 89"/>
          <p:cNvCxnSpPr/>
          <p:nvPr/>
        </p:nvCxnSpPr>
        <p:spPr>
          <a:xfrm flipH="1">
            <a:off x="1259632" y="5445224"/>
            <a:ext cx="216024" cy="0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Прямая со стрелкой 90"/>
          <p:cNvCxnSpPr/>
          <p:nvPr/>
        </p:nvCxnSpPr>
        <p:spPr>
          <a:xfrm>
            <a:off x="3419872" y="1556792"/>
            <a:ext cx="720080" cy="0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Прямая со стрелкой 92"/>
          <p:cNvCxnSpPr/>
          <p:nvPr/>
        </p:nvCxnSpPr>
        <p:spPr>
          <a:xfrm flipH="1">
            <a:off x="3419872" y="5445224"/>
            <a:ext cx="720080" cy="0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Прямая со стрелкой 96"/>
          <p:cNvCxnSpPr/>
          <p:nvPr/>
        </p:nvCxnSpPr>
        <p:spPr>
          <a:xfrm>
            <a:off x="5724128" y="4869160"/>
            <a:ext cx="0" cy="288032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TextBox 100"/>
          <p:cNvSpPr txBox="1"/>
          <p:nvPr/>
        </p:nvSpPr>
        <p:spPr>
          <a:xfrm>
            <a:off x="1403648" y="5157192"/>
            <a:ext cx="2088232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Уведомление заявителя, выдача заявителю  решения о предоставлении ЗУ</a:t>
            </a:r>
            <a:endParaRPr lang="ru-RU" sz="1050" dirty="0">
              <a:latin typeface="Century Gothic" pitchFamily="34" charset="0"/>
            </a:endParaRPr>
          </a:p>
        </p:txBody>
      </p:sp>
      <p:sp>
        <p:nvSpPr>
          <p:cNvPr id="102" name="TextBox 101"/>
          <p:cNvSpPr txBox="1"/>
          <p:nvPr/>
        </p:nvSpPr>
        <p:spPr>
          <a:xfrm>
            <a:off x="4139952" y="5229200"/>
            <a:ext cx="3240360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50" dirty="0" smtClean="0">
                <a:latin typeface="Century Gothic" pitchFamily="34" charset="0"/>
              </a:rPr>
              <a:t>Направление принятого решения в МФЦ для передачи заявителю (2 дня)</a:t>
            </a:r>
            <a:endParaRPr lang="ru-RU" sz="1050" dirty="0">
              <a:latin typeface="Century Gothic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</TotalTime>
  <Words>151</Words>
  <Application>Microsoft Office PowerPoint</Application>
  <PresentationFormat>Экран (4:3)</PresentationFormat>
  <Paragraphs>18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Блок – схема  последовательности  действий и сроков при предоставлении государственной услуги Предоставление земельных участков в собственность бесплатно</vt:lpstr>
    </vt:vector>
  </TitlesOfParts>
  <Company>дом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Блок – схема  последовательности действий и сроков при предоставлении государственной услуги Предоставление земельных участков в собственность бесплатно</dc:title>
  <dc:creator>миша</dc:creator>
  <cp:lastModifiedBy>1</cp:lastModifiedBy>
  <cp:revision>10</cp:revision>
  <dcterms:created xsi:type="dcterms:W3CDTF">2017-08-15T19:40:30Z</dcterms:created>
  <dcterms:modified xsi:type="dcterms:W3CDTF">2017-08-16T07:31:55Z</dcterms:modified>
</cp:coreProperties>
</file>

<file path=docProps/thumbnail.jpeg>
</file>